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0" r:id="rId4"/>
    <p:sldId id="265" r:id="rId5"/>
    <p:sldId id="268" r:id="rId6"/>
    <p:sldId id="269" r:id="rId7"/>
    <p:sldId id="270" r:id="rId8"/>
    <p:sldId id="271" r:id="rId9"/>
    <p:sldId id="272" r:id="rId10"/>
    <p:sldId id="258" r:id="rId11"/>
    <p:sldId id="259" r:id="rId12"/>
    <p:sldId id="262" r:id="rId13"/>
    <p:sldId id="275" r:id="rId14"/>
    <p:sldId id="261" r:id="rId15"/>
    <p:sldId id="263" r:id="rId16"/>
    <p:sldId id="264" r:id="rId17"/>
    <p:sldId id="276" r:id="rId18"/>
    <p:sldId id="273" r:id="rId19"/>
    <p:sldId id="274" r:id="rId20"/>
    <p:sldId id="277" r:id="rId21"/>
    <p:sldId id="267" r:id="rId22"/>
    <p:sldId id="266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7B1387F7-38F4-4570-A74E-B68254D9BB6F}">
          <p14:sldIdLst>
            <p14:sldId id="256"/>
            <p14:sldId id="257"/>
            <p14:sldId id="260"/>
            <p14:sldId id="265"/>
            <p14:sldId id="268"/>
            <p14:sldId id="269"/>
            <p14:sldId id="270"/>
            <p14:sldId id="271"/>
            <p14:sldId id="272"/>
            <p14:sldId id="258"/>
            <p14:sldId id="259"/>
            <p14:sldId id="262"/>
            <p14:sldId id="275"/>
            <p14:sldId id="261"/>
            <p14:sldId id="263"/>
            <p14:sldId id="264"/>
            <p14:sldId id="276"/>
            <p14:sldId id="273"/>
            <p14:sldId id="274"/>
            <p14:sldId id="277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194B4-D598-4CA0-9F04-6B3F684CBD45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50F7-D0A1-4836-AC0E-CD630F1625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8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9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66167D-8553-44CA-903B-EC6A8224A9D4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0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F1D9BE-75C7-4C65-AF56-FEB9A8D0657D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4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7172C-3DC3-48FE-B324-DFF6E7152465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9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7172C-3DC3-48FE-B324-DFF6E7152465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7172C-3DC3-48FE-B324-DFF6E7152465}" type="slidenum">
              <a:rPr lang="hu-HU" altLang="hu-H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7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8EE5-A2D0-4D70-BB91-03B1191A2FB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DBE8-E50F-4FA6-A492-859B94700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41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8EE5-A2D0-4D70-BB91-03B1191A2FB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DBE8-E50F-4FA6-A492-859B94700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30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8EE5-A2D0-4D70-BB91-03B1191A2FB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DBE8-E50F-4FA6-A492-859B94700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814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8EE5-A2D0-4D70-BB91-03B1191A2FB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DBE8-E50F-4FA6-A492-859B94700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56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8EE5-A2D0-4D70-BB91-03B1191A2FB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DBE8-E50F-4FA6-A492-859B94700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73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8EE5-A2D0-4D70-BB91-03B1191A2FB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DBE8-E50F-4FA6-A492-859B94700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000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8EE5-A2D0-4D70-BB91-03B1191A2FB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DBE8-E50F-4FA6-A492-859B94700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144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8EE5-A2D0-4D70-BB91-03B1191A2FB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DBE8-E50F-4FA6-A492-859B94700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27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8EE5-A2D0-4D70-BB91-03B1191A2FB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DBE8-E50F-4FA6-A492-859B94700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90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8EE5-A2D0-4D70-BB91-03B1191A2FB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DBE8-E50F-4FA6-A492-859B94700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57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8EE5-A2D0-4D70-BB91-03B1191A2FB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DBE8-E50F-4FA6-A492-859B94700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154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D8EE5-A2D0-4D70-BB91-03B1191A2FBE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1DBE8-E50F-4FA6-A492-859B94700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16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56696"/>
          </a:xfrm>
        </p:spPr>
        <p:txBody>
          <a:bodyPr>
            <a:normAutofit/>
          </a:bodyPr>
          <a:lstStyle/>
          <a:p>
            <a:r>
              <a:rPr lang="hu-HU" dirty="0" smtClean="0"/>
              <a:t>Rész – Egész</a:t>
            </a:r>
            <a:br>
              <a:rPr lang="hu-HU" dirty="0" smtClean="0"/>
            </a:br>
            <a:r>
              <a:rPr lang="hu-HU" sz="4400" dirty="0" smtClean="0"/>
              <a:t>(A teremtett világ sokszínűsége)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87705" y="3593074"/>
            <a:ext cx="2631141" cy="1655762"/>
          </a:xfrm>
        </p:spPr>
        <p:txBody>
          <a:bodyPr/>
          <a:lstStyle/>
          <a:p>
            <a:endParaRPr lang="hu-HU" dirty="0" smtClean="0"/>
          </a:p>
          <a:p>
            <a:pPr algn="l"/>
            <a:r>
              <a:rPr lang="hu-HU" sz="3200" dirty="0" smtClean="0"/>
              <a:t>Victor András</a:t>
            </a:r>
            <a:endParaRPr lang="hu-HU" sz="3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64" y="4061012"/>
            <a:ext cx="2404350" cy="22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Ökológia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Ökológia = </a:t>
            </a:r>
            <a:r>
              <a:rPr lang="hu-HU" dirty="0" smtClean="0">
                <a:solidFill>
                  <a:srgbClr val="00B050"/>
                </a:solidFill>
              </a:rPr>
              <a:t>Együtt-létezés</a:t>
            </a:r>
            <a:r>
              <a:rPr lang="hu-HU" dirty="0" smtClean="0"/>
              <a:t> tudománya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2608730" y="3195917"/>
            <a:ext cx="386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kölcsönhatás, igazodás</a:t>
            </a:r>
          </a:p>
          <a:p>
            <a:pPr algn="ctr"/>
            <a:r>
              <a:rPr lang="hu-HU" sz="2400" smtClean="0"/>
              <a:t>viszonyulás, alkalmazkodás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905430" y="4997824"/>
            <a:ext cx="167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Kölcsönös</a:t>
            </a:r>
          </a:p>
          <a:p>
            <a:pPr algn="ctr"/>
            <a:r>
              <a:rPr lang="hu-HU" sz="2400" dirty="0" smtClean="0"/>
              <a:t>függés!!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391838" y="5006778"/>
            <a:ext cx="212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Autonómia?</a:t>
            </a:r>
          </a:p>
          <a:p>
            <a:pPr algn="ctr"/>
            <a:r>
              <a:rPr lang="hu-HU" sz="2400" dirty="0" smtClean="0"/>
              <a:t>Szuverenitás?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652438" y="5051609"/>
            <a:ext cx="3668806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Függetlenség &amp; Függőség </a:t>
            </a:r>
          </a:p>
          <a:p>
            <a:pPr algn="ctr">
              <a:lnSpc>
                <a:spcPts val="2400"/>
              </a:lnSpc>
            </a:pPr>
            <a:r>
              <a:rPr lang="hu-HU" sz="2400" dirty="0"/>
              <a:t>d</a:t>
            </a:r>
            <a:r>
              <a:rPr lang="hu-HU" sz="2400" dirty="0" smtClean="0"/>
              <a:t>ialektikája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670872" y="4710942"/>
            <a:ext cx="155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strike="sngStrike" dirty="0" smtClean="0">
                <a:solidFill>
                  <a:srgbClr val="FF0000"/>
                </a:solidFill>
              </a:rPr>
              <a:t>Abszolút</a:t>
            </a:r>
            <a:r>
              <a:rPr lang="hu-HU" sz="2400" dirty="0" smtClean="0">
                <a:solidFill>
                  <a:srgbClr val="FF0000"/>
                </a:solidFill>
              </a:rPr>
              <a:t>!!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9" name="Jobb oldali kapcsos zárójel 8"/>
          <p:cNvSpPr/>
          <p:nvPr/>
        </p:nvSpPr>
        <p:spPr>
          <a:xfrm rot="5400000">
            <a:off x="4362046" y="2050432"/>
            <a:ext cx="324000" cy="1709546"/>
          </a:xfrm>
          <a:prstGeom prst="rightBrace">
            <a:avLst>
              <a:gd name="adj1" fmla="val 37870"/>
              <a:gd name="adj2" fmla="val 48951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2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 smtClean="0"/>
              <a:t>Ökológiai rendszer = kompakt egység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709332" y="1767586"/>
            <a:ext cx="7886700" cy="4010399"/>
          </a:xfrm>
        </p:spPr>
        <p:txBody>
          <a:bodyPr/>
          <a:lstStyle/>
          <a:p>
            <a:pPr marL="0" indent="0" algn="ctr">
              <a:buNone/>
            </a:pPr>
            <a:endParaRPr lang="hu-HU" sz="1200" dirty="0" smtClean="0"/>
          </a:p>
          <a:p>
            <a:pPr marL="0" indent="0" algn="ctr">
              <a:buNone/>
            </a:pPr>
            <a:r>
              <a:rPr lang="hu-HU" dirty="0" smtClean="0"/>
              <a:t>Csak egyben (egészében) őrizhető meg!</a:t>
            </a:r>
            <a:br>
              <a:rPr lang="hu-HU" dirty="0" smtClean="0"/>
            </a:br>
            <a:r>
              <a:rPr lang="hu-HU" sz="2000" dirty="0" smtClean="0"/>
              <a:t>(Nem védhető meg önmagában a nagykócsag.)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Ha egy új (</a:t>
            </a:r>
            <a:r>
              <a:rPr lang="hu-HU" dirty="0" err="1" smtClean="0"/>
              <a:t>invazív</a:t>
            </a:r>
            <a:r>
              <a:rPr lang="hu-HU" dirty="0" smtClean="0"/>
              <a:t>) elem belép: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304295" y="4432749"/>
            <a:ext cx="26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spc="420" dirty="0" smtClean="0">
                <a:solidFill>
                  <a:srgbClr val="FF0000"/>
                </a:solidFill>
              </a:rPr>
              <a:t>Reziliencia</a:t>
            </a:r>
            <a:endParaRPr lang="hu-HU" sz="3200" spc="420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9267" y="3967144"/>
            <a:ext cx="2770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Régi egyensúly felborul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880856" y="3974863"/>
            <a:ext cx="2196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Új  egyensúly alakul ki</a:t>
            </a:r>
            <a:endParaRPr lang="hu-HU" sz="2800" dirty="0"/>
          </a:p>
        </p:txBody>
      </p:sp>
      <p:sp>
        <p:nvSpPr>
          <p:cNvPr id="11" name="Jobbra nyíl 10"/>
          <p:cNvSpPr/>
          <p:nvPr/>
        </p:nvSpPr>
        <p:spPr>
          <a:xfrm>
            <a:off x="3558988" y="4248279"/>
            <a:ext cx="2124634" cy="259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5450541" y="3224545"/>
            <a:ext cx="1931081" cy="1674279"/>
            <a:chOff x="5450541" y="1378805"/>
            <a:chExt cx="1931081" cy="1674279"/>
          </a:xfrm>
        </p:grpSpPr>
        <p:sp>
          <p:nvSpPr>
            <p:cNvPr id="8" name="Szövegdoboz 7"/>
            <p:cNvSpPr txBox="1"/>
            <p:nvPr/>
          </p:nvSpPr>
          <p:spPr>
            <a:xfrm>
              <a:off x="5989563" y="1378805"/>
              <a:ext cx="868436" cy="5640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hu-HU" sz="2000" i="1" dirty="0" smtClean="0"/>
                <a:t>kicsit</a:t>
              </a:r>
            </a:p>
            <a:p>
              <a:pPr algn="ctr">
                <a:lnSpc>
                  <a:spcPts val="1800"/>
                </a:lnSpc>
              </a:pPr>
              <a:r>
                <a:rPr lang="hu-HU" sz="2000" i="1" dirty="0" smtClean="0"/>
                <a:t>más!</a:t>
              </a:r>
              <a:endParaRPr lang="hu-HU" sz="2000" i="1" dirty="0"/>
            </a:p>
          </p:txBody>
        </p:sp>
        <p:grpSp>
          <p:nvGrpSpPr>
            <p:cNvPr id="17" name="Csoportba foglalás 16"/>
            <p:cNvGrpSpPr/>
            <p:nvPr/>
          </p:nvGrpSpPr>
          <p:grpSpPr>
            <a:xfrm>
              <a:off x="5450541" y="1756659"/>
              <a:ext cx="1931081" cy="1296425"/>
              <a:chOff x="5441576" y="3755794"/>
              <a:chExt cx="1931081" cy="1296425"/>
            </a:xfrm>
          </p:grpSpPr>
          <p:sp>
            <p:nvSpPr>
              <p:cNvPr id="13" name="Ív 12"/>
              <p:cNvSpPr/>
              <p:nvPr/>
            </p:nvSpPr>
            <p:spPr>
              <a:xfrm>
                <a:off x="5441576" y="3756219"/>
                <a:ext cx="936000" cy="1296000"/>
              </a:xfrm>
              <a:prstGeom prst="arc">
                <a:avLst>
                  <a:gd name="adj1" fmla="val 16813751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Ív 13"/>
              <p:cNvSpPr/>
              <p:nvPr/>
            </p:nvSpPr>
            <p:spPr>
              <a:xfrm rot="16200000">
                <a:off x="6256657" y="3935794"/>
                <a:ext cx="1296000" cy="936000"/>
              </a:xfrm>
              <a:prstGeom prst="arc">
                <a:avLst>
                  <a:gd name="adj1" fmla="val 16200000"/>
                  <a:gd name="adj2" fmla="val 2084807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12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4400" dirty="0" smtClean="0">
                <a:solidFill>
                  <a:srgbClr val="000000"/>
                </a:solidFill>
                <a:latin typeface="+mj-lt"/>
              </a:rPr>
              <a:t>	      Reziliencia 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747713" y="1600200"/>
            <a:ext cx="74945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rgbClr val="000000"/>
                </a:solidFill>
                <a:latin typeface="+mn-lt"/>
              </a:rPr>
              <a:t>Virágos rét </a:t>
            </a:r>
          </a:p>
          <a:p>
            <a:pPr algn="ctr" eaLnBrk="1" hangingPunct="1">
              <a:spcBef>
                <a:spcPts val="700"/>
              </a:spcBef>
              <a:buFont typeface="Arial" panose="020B0604020202020204" pitchFamily="34" charset="0"/>
              <a:buNone/>
              <a:defRPr/>
            </a:pPr>
            <a:r>
              <a:rPr lang="hu-HU" altLang="hu-HU" sz="2800" dirty="0" smtClean="0">
                <a:solidFill>
                  <a:srgbClr val="000000"/>
                </a:solidFill>
                <a:latin typeface="+mn-lt"/>
              </a:rPr>
              <a:t>Sok-száz faj hálózatos rendszere 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hu-HU" altLang="hu-HU" sz="2400" dirty="0" err="1" smtClean="0">
                <a:solidFill>
                  <a:srgbClr val="000000"/>
                </a:solidFill>
              </a:rPr>
              <a:t>Öko-szisztéma</a:t>
            </a:r>
            <a:r>
              <a:rPr lang="hu-HU" altLang="hu-HU" sz="2400" dirty="0" smtClean="0">
                <a:solidFill>
                  <a:srgbClr val="000000"/>
                </a:solidFill>
              </a:rPr>
              <a:t>)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hu-HU" altLang="hu-HU" sz="2400" dirty="0" smtClean="0">
                <a:solidFill>
                  <a:srgbClr val="000000"/>
                </a:solidFill>
                <a:latin typeface="+mn-lt"/>
              </a:rPr>
            </a:br>
            <a:endParaRPr lang="hu-HU" altLang="hu-HU" sz="2000" dirty="0" smtClean="0">
              <a:solidFill>
                <a:srgbClr val="000000"/>
              </a:solidFill>
              <a:latin typeface="+mn-lt"/>
            </a:endParaRPr>
          </a:p>
          <a:p>
            <a:pPr marL="458787" indent="-457200" eaLnBrk="1" hangingPunct="1">
              <a:spcBef>
                <a:spcPts val="7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u-HU" altLang="hu-HU" sz="2400" dirty="0" smtClean="0">
                <a:solidFill>
                  <a:srgbClr val="000000"/>
                </a:solidFill>
                <a:latin typeface="+mn-lt"/>
              </a:rPr>
              <a:t>Dinamikus egyensúly</a:t>
            </a:r>
          </a:p>
          <a:p>
            <a:pPr marL="458787" indent="-457200" eaLnBrk="1" hangingPunct="1">
              <a:spcBef>
                <a:spcPts val="7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u-HU" altLang="hu-HU" sz="2400" dirty="0" smtClean="0">
                <a:solidFill>
                  <a:srgbClr val="000000"/>
                </a:solidFill>
                <a:latin typeface="+mn-lt"/>
              </a:rPr>
              <a:t>Külső hatásra egy faj kiesik </a:t>
            </a:r>
            <a:r>
              <a:rPr lang="hu-HU" altLang="hu-HU" sz="2000" dirty="0" smtClean="0">
                <a:solidFill>
                  <a:srgbClr val="000000"/>
                </a:solidFill>
                <a:latin typeface="+mn-lt"/>
              </a:rPr>
              <a:t>(pl. egy nektárfogyasztó rovar)</a:t>
            </a:r>
            <a:endParaRPr lang="hu-HU" altLang="hu-HU" sz="2400" dirty="0" smtClean="0">
              <a:solidFill>
                <a:srgbClr val="000000"/>
              </a:solidFill>
              <a:latin typeface="+mn-lt"/>
            </a:endParaRPr>
          </a:p>
          <a:p>
            <a:pPr marL="458787" indent="-457200" eaLnBrk="1" hangingPunct="1">
              <a:spcBef>
                <a:spcPts val="7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u-HU" altLang="hu-HU" sz="2400" dirty="0" smtClean="0">
                <a:solidFill>
                  <a:srgbClr val="000000"/>
                </a:solidFill>
                <a:latin typeface="+mn-lt"/>
              </a:rPr>
              <a:t>Üres ökológiai fülke (</a:t>
            </a:r>
            <a:r>
              <a:rPr lang="hu-HU" altLang="hu-HU" sz="2400" dirty="0" err="1" smtClean="0">
                <a:solidFill>
                  <a:srgbClr val="000000"/>
                </a:solidFill>
                <a:latin typeface="+mn-lt"/>
              </a:rPr>
              <a:t>niche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458787" indent="-457200" eaLnBrk="1" hangingPunct="1">
              <a:spcBef>
                <a:spcPts val="7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hu-HU" altLang="hu-HU" sz="2400" dirty="0" smtClean="0">
                <a:solidFill>
                  <a:srgbClr val="000000"/>
                </a:solidFill>
                <a:latin typeface="+mn-lt"/>
              </a:rPr>
              <a:t>Egy </a:t>
            </a:r>
            <a:r>
              <a:rPr lang="hu-HU" altLang="hu-HU" sz="2400" u="sng" dirty="0" smtClean="0">
                <a:solidFill>
                  <a:srgbClr val="000000"/>
                </a:solidFill>
                <a:latin typeface="+mn-lt"/>
              </a:rPr>
              <a:t>hasonló igényű faj </a:t>
            </a:r>
            <a:r>
              <a:rPr lang="hu-HU" altLang="hu-HU" sz="2000" dirty="0" smtClean="0">
                <a:solidFill>
                  <a:srgbClr val="000000"/>
                </a:solidFill>
                <a:latin typeface="+mn-lt"/>
              </a:rPr>
              <a:t>(hamarosan)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</a:rPr>
              <a:t> betölti</a:t>
            </a:r>
          </a:p>
          <a:p>
            <a:pPr marL="458787" indent="-457200" eaLnBrk="1" hangingPunct="1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u-HU" altLang="hu-HU" sz="2400" dirty="0" smtClean="0">
                <a:solidFill>
                  <a:srgbClr val="000000"/>
                </a:solidFill>
                <a:latin typeface="+mn-lt"/>
              </a:rPr>
              <a:t>Új dinamikus egyensúly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792061" y="457200"/>
            <a:ext cx="4312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000000"/>
                </a:solidFill>
                <a:latin typeface="+mj-lt"/>
              </a:rPr>
              <a:t>– és sokféleség</a:t>
            </a:r>
            <a:r>
              <a:rPr lang="hu-HU" sz="44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2743200" y="5011271"/>
            <a:ext cx="5499100" cy="564761"/>
            <a:chOff x="2743200" y="5011271"/>
            <a:chExt cx="5499100" cy="564761"/>
          </a:xfrm>
        </p:grpSpPr>
        <p:sp>
          <p:nvSpPr>
            <p:cNvPr id="5" name="Szövegdoboz 4"/>
            <p:cNvSpPr txBox="1"/>
            <p:nvPr/>
          </p:nvSpPr>
          <p:spPr>
            <a:xfrm>
              <a:off x="6252137" y="5114367"/>
              <a:ext cx="1990163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>
                  <a:solidFill>
                    <a:srgbClr val="FF0000"/>
                  </a:solidFill>
                </a:rPr>
                <a:t>Sokféleség!!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Egyenes összekötő nyíllal 6"/>
            <p:cNvCxnSpPr>
              <a:stCxn id="5" idx="1"/>
            </p:cNvCxnSpPr>
            <p:nvPr/>
          </p:nvCxnSpPr>
          <p:spPr>
            <a:xfrm flipH="1" flipV="1">
              <a:off x="2743200" y="5011271"/>
              <a:ext cx="3508937" cy="33392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5364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4400" dirty="0" smtClean="0">
                <a:solidFill>
                  <a:srgbClr val="000000"/>
                </a:solidFill>
                <a:latin typeface="+mj-lt"/>
              </a:rPr>
              <a:t>	      Reziliencia 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711855" y="1752600"/>
            <a:ext cx="74945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700"/>
              </a:spcBef>
              <a:buNone/>
              <a:defRPr/>
            </a:pPr>
            <a:endParaRPr lang="hu-HU" altLang="hu-HU" sz="2800" dirty="0" smtClean="0">
              <a:solidFill>
                <a:srgbClr val="000000"/>
              </a:solidFill>
              <a:latin typeface="+mn-lt"/>
            </a:endParaRPr>
          </a:p>
          <a:p>
            <a:pPr algn="ctr">
              <a:spcBef>
                <a:spcPts val="700"/>
              </a:spcBef>
              <a:buNone/>
              <a:defRPr/>
            </a:pPr>
            <a:endParaRPr lang="hu-HU" altLang="hu-HU" sz="2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700"/>
              </a:spcBef>
              <a:buFontTx/>
              <a:buNone/>
              <a:defRPr/>
            </a:pPr>
            <a:endParaRPr lang="hu-HU" altLang="hu-HU" sz="24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792061" y="457200"/>
            <a:ext cx="4312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000000"/>
                </a:solidFill>
                <a:latin typeface="+mj-lt"/>
              </a:rPr>
              <a:t>– sokféleség</a:t>
            </a:r>
            <a:r>
              <a:rPr lang="hu-HU" sz="4400" dirty="0" smtClean="0">
                <a:solidFill>
                  <a:srgbClr val="FF0000"/>
                </a:solidFill>
                <a:latin typeface="+mj-lt"/>
              </a:rPr>
              <a:t>!</a:t>
            </a:r>
            <a:endParaRPr lang="hu-HU" sz="44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2456314" y="2510119"/>
            <a:ext cx="827857" cy="403411"/>
            <a:chOff x="2886634" y="3343838"/>
            <a:chExt cx="827857" cy="403411"/>
          </a:xfrm>
        </p:grpSpPr>
        <p:cxnSp>
          <p:nvCxnSpPr>
            <p:cNvPr id="6" name="Egyenes összekötő nyíllal 5"/>
            <p:cNvCxnSpPr/>
            <p:nvPr/>
          </p:nvCxnSpPr>
          <p:spPr>
            <a:xfrm>
              <a:off x="2886634" y="3550024"/>
              <a:ext cx="79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/>
            <p:nvPr/>
          </p:nvCxnSpPr>
          <p:spPr>
            <a:xfrm rot="-1200000">
              <a:off x="2922489" y="3747249"/>
              <a:ext cx="79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 rot="1200000">
              <a:off x="2922491" y="3343838"/>
              <a:ext cx="79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zövegdoboz 8"/>
          <p:cNvSpPr txBox="1"/>
          <p:nvPr/>
        </p:nvSpPr>
        <p:spPr>
          <a:xfrm>
            <a:off x="493048" y="2424951"/>
            <a:ext cx="20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Sokféleség</a:t>
            </a:r>
            <a:endParaRPr lang="hu-HU" sz="28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916699" y="2441915"/>
            <a:ext cx="275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Fenntarthatóság</a:t>
            </a:r>
            <a:endParaRPr lang="hu-HU" sz="28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155557" y="2442882"/>
            <a:ext cx="20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Reziliencia</a:t>
            </a:r>
            <a:endParaRPr lang="hu-HU" sz="2800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5154694" y="2510114"/>
            <a:ext cx="827857" cy="403411"/>
            <a:chOff x="2886634" y="3343838"/>
            <a:chExt cx="827857" cy="403411"/>
          </a:xfrm>
        </p:grpSpPr>
        <p:cxnSp>
          <p:nvCxnSpPr>
            <p:cNvPr id="20" name="Egyenes összekötő nyíllal 19"/>
            <p:cNvCxnSpPr/>
            <p:nvPr/>
          </p:nvCxnSpPr>
          <p:spPr>
            <a:xfrm>
              <a:off x="2886634" y="3550024"/>
              <a:ext cx="79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0"/>
            <p:cNvCxnSpPr/>
            <p:nvPr/>
          </p:nvCxnSpPr>
          <p:spPr>
            <a:xfrm rot="-1200000">
              <a:off x="2922489" y="3747249"/>
              <a:ext cx="79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nyíllal 21"/>
            <p:cNvCxnSpPr/>
            <p:nvPr/>
          </p:nvCxnSpPr>
          <p:spPr>
            <a:xfrm rot="1200000">
              <a:off x="2922491" y="3343838"/>
              <a:ext cx="79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3870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850900"/>
          </a:xfrm>
        </p:spPr>
        <p:txBody>
          <a:bodyPr>
            <a:normAutofit/>
          </a:bodyPr>
          <a:lstStyle/>
          <a:p>
            <a:pPr algn="ctr"/>
            <a:r>
              <a:rPr lang="hu-HU" altLang="hu-HU" sz="4000" dirty="0" smtClean="0"/>
              <a:t>Integráció </a:t>
            </a:r>
            <a:r>
              <a:rPr lang="hu-HU" altLang="hu-HU" sz="3200" dirty="0" smtClean="0"/>
              <a:t>(≈ Szintézis)</a:t>
            </a:r>
            <a:r>
              <a:rPr lang="hu-HU" altLang="hu-HU" sz="4000" dirty="0" smtClean="0"/>
              <a:t> </a:t>
            </a:r>
            <a:r>
              <a:rPr lang="hu-HU" altLang="hu-HU" b="1" dirty="0" err="1" smtClean="0">
                <a:solidFill>
                  <a:srgbClr val="C00000"/>
                </a:solidFill>
              </a:rPr>
              <a:t>vs</a:t>
            </a:r>
            <a:r>
              <a:rPr lang="hu-HU" altLang="hu-HU" sz="4000" dirty="0" smtClean="0"/>
              <a:t> Beleolvadás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243388" cy="3069758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hu-HU" altLang="hu-HU" sz="3200" dirty="0" smtClean="0"/>
              <a:t>Szintézis, integráció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l-GR" altLang="hu-HU" sz="2400" dirty="0" smtClean="0"/>
              <a:t>Συν</a:t>
            </a:r>
            <a:r>
              <a:rPr lang="hu-HU" altLang="hu-HU" sz="2400" dirty="0" smtClean="0"/>
              <a:t>-</a:t>
            </a:r>
            <a:r>
              <a:rPr lang="el-GR" altLang="hu-HU" sz="2400" dirty="0" smtClean="0"/>
              <a:t>θεσις</a:t>
            </a:r>
            <a:r>
              <a:rPr lang="hu-HU" altLang="hu-HU" sz="2400" dirty="0" smtClean="0"/>
              <a:t> (‘össze-tevés’)</a:t>
            </a:r>
          </a:p>
          <a:p>
            <a:pPr eaLnBrk="1" hangingPunct="1">
              <a:defRPr/>
            </a:pPr>
            <a:r>
              <a:rPr lang="hu-HU" altLang="hu-HU" sz="2000" dirty="0" smtClean="0"/>
              <a:t>tégla, kő, fa…	</a:t>
            </a:r>
            <a:r>
              <a:rPr lang="hu-HU" altLang="hu-HU" sz="2000" dirty="0" smtClean="0">
                <a:sym typeface="Symbol" panose="05050102010706020507" pitchFamily="18" charset="2"/>
              </a:rPr>
              <a:t>	templom</a:t>
            </a:r>
          </a:p>
          <a:p>
            <a:pPr eaLnBrk="1" hangingPunct="1">
              <a:defRPr/>
            </a:pPr>
            <a:r>
              <a:rPr lang="hu-HU" altLang="hu-HU" sz="2000" dirty="0" smtClean="0"/>
              <a:t>atomok</a:t>
            </a:r>
            <a:r>
              <a:rPr lang="hu-HU" altLang="hu-HU" sz="2000" dirty="0" smtClean="0">
                <a:sym typeface="Symbol" panose="05050102010706020507" pitchFamily="18" charset="2"/>
              </a:rPr>
              <a:t> 		inzulin</a:t>
            </a:r>
          </a:p>
          <a:p>
            <a:pPr eaLnBrk="1" hangingPunct="1">
              <a:defRPr/>
            </a:pPr>
            <a:r>
              <a:rPr lang="hu-HU" altLang="hu-HU" sz="2000" dirty="0" smtClean="0">
                <a:sym typeface="Symbol" panose="05050102010706020507" pitchFamily="18" charset="2"/>
              </a:rPr>
              <a:t>egyének	 	család</a:t>
            </a:r>
          </a:p>
          <a:p>
            <a:pPr eaLnBrk="1" hangingPunct="1">
              <a:defRPr/>
            </a:pPr>
            <a:r>
              <a:rPr lang="hu-HU" altLang="hu-HU" sz="2000" dirty="0" smtClean="0">
                <a:sym typeface="Symbol" panose="05050102010706020507" pitchFamily="18" charset="2"/>
              </a:rPr>
              <a:t>betűk		 	vers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hu-HU" altLang="hu-HU" sz="1400" dirty="0" smtClean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hu-HU" altLang="hu-HU" sz="2000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szimpla	 	komplex</a:t>
            </a:r>
            <a:endParaRPr lang="hu-HU" altLang="hu-HU" sz="20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8196" name="Tartalom helye 3"/>
          <p:cNvSpPr>
            <a:spLocks noGrp="1"/>
          </p:cNvSpPr>
          <p:nvPr>
            <p:ph sz="half" idx="2"/>
          </p:nvPr>
        </p:nvSpPr>
        <p:spPr>
          <a:xfrm>
            <a:off x="4643438" y="1484313"/>
            <a:ext cx="4038600" cy="3240087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hu-HU" altLang="hu-HU" sz="3200" dirty="0" smtClean="0"/>
              <a:t>Egybeolvadás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hu-HU" altLang="hu-HU" sz="2400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hu-HU" altLang="hu-HU" sz="2000" dirty="0" smtClean="0"/>
          </a:p>
          <a:p>
            <a:pPr eaLnBrk="1" hangingPunct="1">
              <a:defRPr/>
            </a:pPr>
            <a:r>
              <a:rPr lang="hu-HU" altLang="hu-HU" sz="2000" dirty="0" smtClean="0"/>
              <a:t>egyén</a:t>
            </a:r>
            <a:r>
              <a:rPr lang="hu-HU" altLang="hu-HU" sz="2000" dirty="0" smtClean="0">
                <a:sym typeface="Symbol" panose="05050102010706020507" pitchFamily="18" charset="2"/>
              </a:rPr>
              <a:t> 		tömeg</a:t>
            </a:r>
          </a:p>
          <a:p>
            <a:pPr eaLnBrk="1" hangingPunct="1">
              <a:defRPr/>
            </a:pPr>
            <a:r>
              <a:rPr lang="hu-HU" altLang="hu-HU" sz="2000" dirty="0" smtClean="0"/>
              <a:t>virtuóz	</a:t>
            </a:r>
            <a:r>
              <a:rPr lang="hu-HU" altLang="hu-HU" sz="2000" dirty="0" smtClean="0">
                <a:sym typeface="Symbol" panose="05050102010706020507" pitchFamily="18" charset="2"/>
              </a:rPr>
              <a:t></a:t>
            </a:r>
            <a:r>
              <a:rPr lang="hu-HU" altLang="hu-HU" sz="2000" dirty="0">
                <a:sym typeface="Symbol" panose="05050102010706020507" pitchFamily="18" charset="2"/>
              </a:rPr>
              <a:t>	</a:t>
            </a:r>
            <a:r>
              <a:rPr lang="hu-HU" altLang="hu-HU" sz="2000" dirty="0" err="1" smtClean="0">
                <a:sym typeface="Symbol" panose="05050102010706020507" pitchFamily="18" charset="2"/>
              </a:rPr>
              <a:t>tuttista</a:t>
            </a:r>
            <a:endParaRPr lang="hu-HU" altLang="hu-HU" sz="2000" dirty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hu-HU" altLang="hu-HU" sz="2000" dirty="0" smtClean="0"/>
              <a:t>polgár	</a:t>
            </a:r>
            <a:r>
              <a:rPr lang="hu-HU" altLang="hu-HU" sz="2000" dirty="0" smtClean="0">
                <a:sym typeface="Symbol" panose="05050102010706020507" pitchFamily="18" charset="2"/>
              </a:rPr>
              <a:t>	katona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hu-HU" altLang="hu-HU" sz="1400" dirty="0" smtClean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hu-HU" altLang="hu-HU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rendszer  	massza</a:t>
            </a:r>
            <a:br>
              <a:rPr lang="hu-HU" altLang="hu-HU" sz="2000" dirty="0" smtClean="0">
                <a:solidFill>
                  <a:srgbClr val="7030A0"/>
                </a:solidFill>
                <a:sym typeface="Symbol" panose="05050102010706020507" pitchFamily="18" charset="2"/>
              </a:rPr>
            </a:br>
            <a:endParaRPr lang="hu-HU" altLang="hu-HU" sz="2000" dirty="0" smtClean="0">
              <a:solidFill>
                <a:srgbClr val="7030A0"/>
              </a:solidFill>
              <a:sym typeface="Symbol" panose="05050102010706020507" pitchFamily="18" charset="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hu-HU" altLang="hu-HU" sz="2400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661988" y="4628304"/>
            <a:ext cx="7726362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000" dirty="0">
                <a:latin typeface="+mj-lt"/>
              </a:rPr>
              <a:t>Az</a:t>
            </a:r>
          </a:p>
          <a:p>
            <a:pPr algn="ctr">
              <a:defRPr/>
            </a:pPr>
            <a:r>
              <a:rPr lang="hu-HU" sz="2000" dirty="0" smtClean="0">
                <a:solidFill>
                  <a:srgbClr val="FF0000"/>
                </a:solidFill>
                <a:latin typeface="+mj-lt"/>
              </a:rPr>
              <a:t>       INTEGRÁLT      </a:t>
            </a:r>
            <a:r>
              <a:rPr lang="hu-HU" sz="2000" dirty="0">
                <a:latin typeface="+mj-lt"/>
              </a:rPr>
              <a:t>	</a:t>
            </a:r>
            <a:r>
              <a:rPr lang="hu-HU" sz="2000" dirty="0" smtClean="0">
                <a:solidFill>
                  <a:srgbClr val="7030A0"/>
                </a:solidFill>
                <a:latin typeface="+mj-lt"/>
              </a:rPr>
              <a:t>BEOLVASZTOTT</a:t>
            </a:r>
            <a:endParaRPr lang="hu-HU" sz="2000" dirty="0">
              <a:solidFill>
                <a:srgbClr val="7030A0"/>
              </a:solidFill>
              <a:latin typeface="+mj-lt"/>
            </a:endParaRPr>
          </a:p>
          <a:p>
            <a:pPr algn="ctr">
              <a:defRPr/>
            </a:pPr>
            <a:r>
              <a:rPr lang="hu-HU" sz="2000" b="1" dirty="0" smtClean="0">
                <a:latin typeface="+mj-lt"/>
              </a:rPr>
              <a:t>egység „személyisége</a:t>
            </a:r>
            <a:r>
              <a:rPr lang="hu-HU" sz="2000" b="1" dirty="0">
                <a:latin typeface="+mj-lt"/>
              </a:rPr>
              <a:t>”</a:t>
            </a:r>
          </a:p>
          <a:p>
            <a:pPr algn="ctr">
              <a:defRPr/>
            </a:pPr>
            <a:r>
              <a:rPr lang="hu-HU" sz="2400" dirty="0">
                <a:solidFill>
                  <a:srgbClr val="FF0000"/>
                </a:solidFill>
                <a:latin typeface="+mj-lt"/>
              </a:rPr>
              <a:t>megmarad, </a:t>
            </a:r>
            <a:r>
              <a:rPr lang="hu-HU" sz="2400" dirty="0" smtClean="0">
                <a:solidFill>
                  <a:srgbClr val="FF0000"/>
                </a:solidFill>
                <a:latin typeface="+mj-lt"/>
              </a:rPr>
              <a:t>gazdagodik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smtClean="0">
                <a:latin typeface="+mj-lt"/>
              </a:rPr>
              <a:t>      </a:t>
            </a:r>
            <a:r>
              <a:rPr lang="hu-HU" sz="2400" dirty="0" smtClean="0">
                <a:solidFill>
                  <a:srgbClr val="7030A0"/>
                </a:solidFill>
                <a:latin typeface="+mj-lt"/>
              </a:rPr>
              <a:t>csökken</a:t>
            </a:r>
            <a:r>
              <a:rPr lang="hu-HU" sz="2400" dirty="0">
                <a:solidFill>
                  <a:srgbClr val="7030A0"/>
                </a:solidFill>
                <a:latin typeface="+mj-lt"/>
              </a:rPr>
              <a:t>, megszűnik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4527176" y="1484313"/>
            <a:ext cx="0" cy="2890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1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uiExpand="1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Integrálódás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628650" y="1789767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u-HU" sz="3200" dirty="0" smtClean="0"/>
              <a:t>Integrálódás  </a:t>
            </a:r>
            <a:r>
              <a:rPr lang="hu-HU" sz="4000" dirty="0" smtClean="0">
                <a:solidFill>
                  <a:srgbClr val="FF0000"/>
                </a:solidFill>
              </a:rPr>
              <a:t>≠ </a:t>
            </a:r>
            <a:r>
              <a:rPr lang="hu-HU" sz="3200" dirty="0" smtClean="0">
                <a:solidFill>
                  <a:srgbClr val="FF0000"/>
                </a:solidFill>
              </a:rPr>
              <a:t> ’</a:t>
            </a:r>
            <a:r>
              <a:rPr lang="hu-HU" sz="3200" dirty="0" err="1" smtClean="0">
                <a:solidFill>
                  <a:srgbClr val="FF0000"/>
                </a:solidFill>
              </a:rPr>
              <a:t>beolvadás</a:t>
            </a:r>
            <a:r>
              <a:rPr lang="hu-HU" sz="3200" dirty="0" smtClean="0">
                <a:solidFill>
                  <a:srgbClr val="FF0000"/>
                </a:solidFill>
              </a:rPr>
              <a:t>, </a:t>
            </a:r>
            <a:r>
              <a:rPr lang="hu-HU" sz="3200" dirty="0">
                <a:solidFill>
                  <a:srgbClr val="FF0000"/>
                </a:solidFill>
              </a:rPr>
              <a:t>önfeladás</a:t>
            </a:r>
            <a:r>
              <a:rPr lang="hu-HU" sz="3200" dirty="0" smtClean="0">
                <a:solidFill>
                  <a:srgbClr val="FF0000"/>
                </a:solidFill>
              </a:rPr>
              <a:t>’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Tölgyfa a		</a:t>
            </a:r>
            <a:r>
              <a:rPr lang="hu-HU" dirty="0"/>
              <a:t> </a:t>
            </a:r>
            <a:r>
              <a:rPr lang="hu-HU" dirty="0" smtClean="0"/>
              <a:t>      is tölgyfa! [</a:t>
            </a:r>
            <a:r>
              <a:rPr lang="hu-HU" dirty="0" err="1" smtClean="0"/>
              <a:t>Quercus</a:t>
            </a:r>
            <a:r>
              <a:rPr lang="hu-HU" dirty="0" smtClean="0"/>
              <a:t>]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097726" y="3321426"/>
            <a:ext cx="215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Bükkben</a:t>
            </a:r>
          </a:p>
          <a:p>
            <a:r>
              <a:rPr lang="hu-HU" sz="2400" dirty="0" smtClean="0"/>
              <a:t>Sziklás </a:t>
            </a:r>
            <a:r>
              <a:rPr lang="hu-HU" sz="2400" dirty="0" err="1" smtClean="0"/>
              <a:t>hg-ben</a:t>
            </a:r>
            <a:endParaRPr lang="hu-HU" sz="2400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7146732" y="3488159"/>
            <a:ext cx="1308848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De kis </a:t>
            </a:r>
            <a:r>
              <a:rPr lang="hu-HU" sz="2400" dirty="0" smtClean="0">
                <a:sym typeface="Symbol" panose="05050102010706020507" pitchFamily="18" charset="2"/>
              </a:rPr>
              <a:t>!</a:t>
            </a:r>
            <a:endParaRPr lang="hu-HU" sz="2400" dirty="0"/>
          </a:p>
        </p:txBody>
      </p:sp>
      <p:sp>
        <p:nvSpPr>
          <p:cNvPr id="2" name="Ellipszis 1"/>
          <p:cNvSpPr/>
          <p:nvPr/>
        </p:nvSpPr>
        <p:spPr>
          <a:xfrm>
            <a:off x="3514158" y="2286001"/>
            <a:ext cx="528918" cy="66338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4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hu-HU" dirty="0" smtClean="0"/>
              <a:t>B) Az ember lét-elve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2319133"/>
            <a:ext cx="7886700" cy="3760509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Szociális lény!!!</a:t>
            </a:r>
          </a:p>
          <a:p>
            <a:pPr marL="0" indent="0">
              <a:buNone/>
            </a:pPr>
            <a:r>
              <a:rPr lang="hu-HU" dirty="0" smtClean="0"/>
              <a:t>Integrálódása:</a:t>
            </a:r>
          </a:p>
          <a:p>
            <a:pPr marL="0" indent="0">
              <a:buNone/>
            </a:pPr>
            <a:endParaRPr lang="hu-HU" sz="4000" dirty="0" smtClean="0"/>
          </a:p>
        </p:txBody>
      </p:sp>
      <p:sp>
        <p:nvSpPr>
          <p:cNvPr id="27" name="Szövegdoboz 26"/>
          <p:cNvSpPr txBox="1"/>
          <p:nvPr/>
        </p:nvSpPr>
        <p:spPr>
          <a:xfrm>
            <a:off x="6355213" y="2800575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Nem biológiai!</a:t>
            </a:r>
            <a:endParaRPr lang="hu-HU" sz="240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2766330" y="2776329"/>
            <a:ext cx="369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társadalmi – kulturális!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hu-HU" dirty="0" smtClean="0"/>
              <a:t>Humán integráció </a:t>
            </a:r>
            <a:r>
              <a:rPr lang="hu-HU" dirty="0" smtClean="0">
                <a:solidFill>
                  <a:srgbClr val="FF0000"/>
                </a:solidFill>
              </a:rPr>
              <a:t>≠</a:t>
            </a:r>
            <a:r>
              <a:rPr lang="hu-HU" dirty="0" smtClean="0"/>
              <a:t> Beolvadás!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5309"/>
          </a:xfrm>
        </p:spPr>
        <p:txBody>
          <a:bodyPr/>
          <a:lstStyle/>
          <a:p>
            <a:pPr marL="0" indent="0">
              <a:buNone/>
            </a:pPr>
            <a:endParaRPr lang="hu-HU" sz="1400" dirty="0" smtClean="0"/>
          </a:p>
          <a:p>
            <a:pPr marL="0" indent="0" algn="ctr">
              <a:buNone/>
            </a:pPr>
            <a:r>
              <a:rPr lang="hu-HU" dirty="0" smtClean="0"/>
              <a:t>Társadalmi integráció = szocializáció!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788007" y="2856048"/>
            <a:ext cx="136800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katonaság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796970" y="3268431"/>
            <a:ext cx="136800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párt</a:t>
            </a:r>
            <a:endParaRPr lang="hu-HU" sz="2000" dirty="0"/>
          </a:p>
        </p:txBody>
      </p:sp>
      <p:grpSp>
        <p:nvGrpSpPr>
          <p:cNvPr id="14" name="Csoportba foglalás 13"/>
          <p:cNvGrpSpPr/>
          <p:nvPr/>
        </p:nvGrpSpPr>
        <p:grpSpPr>
          <a:xfrm rot="21140510">
            <a:off x="1343550" y="3466598"/>
            <a:ext cx="1595718" cy="553386"/>
            <a:chOff x="1891553" y="3928418"/>
            <a:chExt cx="1595718" cy="553386"/>
          </a:xfrm>
        </p:grpSpPr>
        <p:sp>
          <p:nvSpPr>
            <p:cNvPr id="4" name="Szövegdoboz 3"/>
            <p:cNvSpPr txBox="1"/>
            <p:nvPr/>
          </p:nvSpPr>
          <p:spPr>
            <a:xfrm rot="20668434">
              <a:off x="1891553" y="3928418"/>
              <a:ext cx="1595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i="1" dirty="0" smtClean="0">
                  <a:solidFill>
                    <a:srgbClr val="7030A0"/>
                  </a:solidFill>
                </a:rPr>
                <a:t>beolvadás</a:t>
              </a:r>
              <a:endParaRPr lang="hu-HU" sz="2000" i="1" dirty="0">
                <a:solidFill>
                  <a:srgbClr val="7030A0"/>
                </a:solidFill>
              </a:endParaRPr>
            </a:p>
          </p:txBody>
        </p:sp>
        <p:sp>
          <p:nvSpPr>
            <p:cNvPr id="7" name="Jobbra nyíl 6"/>
            <p:cNvSpPr/>
            <p:nvPr/>
          </p:nvSpPr>
          <p:spPr>
            <a:xfrm rot="20730655">
              <a:off x="2135807" y="4266651"/>
              <a:ext cx="1152000" cy="215153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2698358" y="4326287"/>
            <a:ext cx="1368000" cy="36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család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07326" y="4740906"/>
            <a:ext cx="1368000" cy="36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egyesület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707328" y="5145574"/>
            <a:ext cx="1368000" cy="36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gyülekezet</a:t>
            </a:r>
            <a:endParaRPr lang="hu-HU" sz="2000" dirty="0"/>
          </a:p>
        </p:txBody>
      </p:sp>
      <p:grpSp>
        <p:nvGrpSpPr>
          <p:cNvPr id="15" name="Csoportba foglalás 14"/>
          <p:cNvGrpSpPr/>
          <p:nvPr/>
        </p:nvGrpSpPr>
        <p:grpSpPr>
          <a:xfrm rot="447292">
            <a:off x="1452276" y="4330494"/>
            <a:ext cx="1476000" cy="543218"/>
            <a:chOff x="2034989" y="4751831"/>
            <a:chExt cx="1476000" cy="543218"/>
          </a:xfrm>
        </p:grpSpPr>
        <p:sp>
          <p:nvSpPr>
            <p:cNvPr id="8" name="Jobbra nyíl 7"/>
            <p:cNvSpPr/>
            <p:nvPr/>
          </p:nvSpPr>
          <p:spPr>
            <a:xfrm rot="869949">
              <a:off x="2135812" y="4751831"/>
              <a:ext cx="1152000" cy="21515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  <p:sp>
          <p:nvSpPr>
            <p:cNvPr id="12" name="Szövegdoboz 11"/>
            <p:cNvSpPr txBox="1"/>
            <p:nvPr/>
          </p:nvSpPr>
          <p:spPr>
            <a:xfrm rot="837935">
              <a:off x="2034989" y="4894939"/>
              <a:ext cx="1476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i="1" dirty="0" smtClean="0">
                  <a:solidFill>
                    <a:srgbClr val="00B050"/>
                  </a:solidFill>
                </a:rPr>
                <a:t>integráció</a:t>
              </a:r>
              <a:endParaRPr lang="hu-HU" sz="2000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3" name="Szövegdoboz 12"/>
          <p:cNvSpPr txBox="1"/>
          <p:nvPr/>
        </p:nvSpPr>
        <p:spPr>
          <a:xfrm>
            <a:off x="628650" y="3734601"/>
            <a:ext cx="100292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Kiss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István</a:t>
            </a:r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4152859" y="4586251"/>
            <a:ext cx="1351445" cy="707886"/>
            <a:chOff x="4242509" y="4935868"/>
            <a:chExt cx="1351445" cy="707886"/>
          </a:xfrm>
        </p:grpSpPr>
        <p:sp>
          <p:nvSpPr>
            <p:cNvPr id="16" name="Szövegdoboz 15"/>
            <p:cNvSpPr txBox="1"/>
            <p:nvPr/>
          </p:nvSpPr>
          <p:spPr>
            <a:xfrm>
              <a:off x="4498036" y="4935868"/>
              <a:ext cx="1095918" cy="7078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algn="ctr">
                <a:defRPr sz="2000"/>
              </a:lvl1pPr>
            </a:lstStyle>
            <a:p>
              <a:r>
                <a:rPr lang="hu-HU" dirty="0"/>
                <a:t>Magyar-ország</a:t>
              </a:r>
            </a:p>
          </p:txBody>
        </p:sp>
        <p:sp>
          <p:nvSpPr>
            <p:cNvPr id="19" name="Jobbra nyíl 18"/>
            <p:cNvSpPr/>
            <p:nvPr/>
          </p:nvSpPr>
          <p:spPr>
            <a:xfrm>
              <a:off x="4242509" y="5191101"/>
              <a:ext cx="288000" cy="1800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5605140" y="4729688"/>
            <a:ext cx="1333530" cy="400110"/>
            <a:chOff x="5694790" y="5079305"/>
            <a:chExt cx="1333530" cy="400110"/>
          </a:xfrm>
        </p:grpSpPr>
        <p:sp>
          <p:nvSpPr>
            <p:cNvPr id="17" name="Szövegdoboz 16"/>
            <p:cNvSpPr txBox="1"/>
            <p:nvPr/>
          </p:nvSpPr>
          <p:spPr>
            <a:xfrm>
              <a:off x="5932402" y="5079305"/>
              <a:ext cx="1095918" cy="40011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algn="ctr">
                <a:defRPr sz="2000"/>
              </a:lvl1pPr>
            </a:lstStyle>
            <a:p>
              <a:r>
                <a:rPr lang="hu-HU" dirty="0" smtClean="0"/>
                <a:t>Európa</a:t>
              </a:r>
              <a:endParaRPr lang="hu-HU" dirty="0"/>
            </a:p>
          </p:txBody>
        </p:sp>
        <p:sp>
          <p:nvSpPr>
            <p:cNvPr id="20" name="Jobbra nyíl 19"/>
            <p:cNvSpPr/>
            <p:nvPr/>
          </p:nvSpPr>
          <p:spPr>
            <a:xfrm>
              <a:off x="5694790" y="5191104"/>
              <a:ext cx="288000" cy="1800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7021563" y="4738651"/>
            <a:ext cx="1593509" cy="400110"/>
            <a:chOff x="7111213" y="5088268"/>
            <a:chExt cx="1593509" cy="400110"/>
          </a:xfrm>
        </p:grpSpPr>
        <p:sp>
          <p:nvSpPr>
            <p:cNvPr id="18" name="Szövegdoboz 17"/>
            <p:cNvSpPr txBox="1"/>
            <p:nvPr/>
          </p:nvSpPr>
          <p:spPr>
            <a:xfrm>
              <a:off x="7357792" y="5088268"/>
              <a:ext cx="1346930" cy="40011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algn="ctr">
                <a:defRPr sz="2000"/>
              </a:lvl1pPr>
            </a:lstStyle>
            <a:p>
              <a:r>
                <a:rPr lang="hu-HU" dirty="0" smtClean="0"/>
                <a:t>Emberiség</a:t>
              </a:r>
              <a:endParaRPr lang="hu-HU" dirty="0"/>
            </a:p>
          </p:txBody>
        </p:sp>
        <p:sp>
          <p:nvSpPr>
            <p:cNvPr id="21" name="Jobbra nyíl 20"/>
            <p:cNvSpPr/>
            <p:nvPr/>
          </p:nvSpPr>
          <p:spPr>
            <a:xfrm>
              <a:off x="7111213" y="5191099"/>
              <a:ext cx="288000" cy="1800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</p:grpSp>
      <p:sp>
        <p:nvSpPr>
          <p:cNvPr id="22" name="Szövegdoboz 21"/>
          <p:cNvSpPr txBox="1"/>
          <p:nvPr/>
        </p:nvSpPr>
        <p:spPr>
          <a:xfrm>
            <a:off x="2766330" y="5789448"/>
            <a:ext cx="5938392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spc="800" dirty="0" smtClean="0">
                <a:solidFill>
                  <a:srgbClr val="00B050"/>
                </a:solidFill>
              </a:rPr>
              <a:t>A Sokféleség Egysége!!</a:t>
            </a:r>
            <a:endParaRPr lang="hu-HU" sz="2400" spc="800" dirty="0">
              <a:solidFill>
                <a:srgbClr val="00B050"/>
              </a:solidFill>
            </a:endParaRPr>
          </a:p>
        </p:txBody>
      </p:sp>
      <p:sp>
        <p:nvSpPr>
          <p:cNvPr id="23" name="Jobbra nyíl 22"/>
          <p:cNvSpPr/>
          <p:nvPr/>
        </p:nvSpPr>
        <p:spPr>
          <a:xfrm rot="16200000">
            <a:off x="7802931" y="5560085"/>
            <a:ext cx="288000" cy="180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4" name="Jobbra nyíl 23"/>
          <p:cNvSpPr/>
          <p:nvPr/>
        </p:nvSpPr>
        <p:spPr>
          <a:xfrm rot="16200000">
            <a:off x="6386500" y="5560086"/>
            <a:ext cx="288000" cy="180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5" name="Jobbra nyíl 24"/>
          <p:cNvSpPr/>
          <p:nvPr/>
        </p:nvSpPr>
        <p:spPr>
          <a:xfrm rot="16200000">
            <a:off x="4862508" y="5560090"/>
            <a:ext cx="288000" cy="180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6" name="Jobbra nyíl 25"/>
          <p:cNvSpPr/>
          <p:nvPr/>
        </p:nvSpPr>
        <p:spPr>
          <a:xfrm rot="16200000">
            <a:off x="3356437" y="5560083"/>
            <a:ext cx="288000" cy="180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32" name="Szövegdoboz 31"/>
          <p:cNvSpPr txBox="1"/>
          <p:nvPr/>
        </p:nvSpPr>
        <p:spPr>
          <a:xfrm>
            <a:off x="2796965" y="3662886"/>
            <a:ext cx="1368000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tömeg</a:t>
            </a:r>
            <a:endParaRPr lang="hu-HU" sz="2000" dirty="0"/>
          </a:p>
        </p:txBody>
      </p:sp>
      <p:sp>
        <p:nvSpPr>
          <p:cNvPr id="31" name="Ellipszis 30"/>
          <p:cNvSpPr/>
          <p:nvPr/>
        </p:nvSpPr>
        <p:spPr>
          <a:xfrm>
            <a:off x="5099032" y="701420"/>
            <a:ext cx="528918" cy="66338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43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 smtClean="0"/>
              <a:t>Kulturális sokféleség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/>
            <a:r>
              <a:rPr lang="hu-HU" altLang="hu-HU" sz="2800" smtClean="0"/>
              <a:t>Nyelv </a:t>
            </a:r>
          </a:p>
          <a:p>
            <a:pPr eaLnBrk="1" hangingPunct="1"/>
            <a:r>
              <a:rPr lang="hu-HU" altLang="hu-HU" sz="2800" smtClean="0"/>
              <a:t>Zene</a:t>
            </a:r>
          </a:p>
          <a:p>
            <a:pPr eaLnBrk="1" hangingPunct="1"/>
            <a:r>
              <a:rPr lang="hu-HU" altLang="hu-HU" sz="2800" smtClean="0"/>
              <a:t>Irodalom</a:t>
            </a:r>
          </a:p>
          <a:p>
            <a:pPr eaLnBrk="1" hangingPunct="1"/>
            <a:r>
              <a:rPr lang="hu-HU" altLang="hu-HU" sz="2800" smtClean="0"/>
              <a:t>Népművészet </a:t>
            </a:r>
          </a:p>
          <a:p>
            <a:pPr eaLnBrk="1" hangingPunct="1"/>
            <a:r>
              <a:rPr lang="hu-HU" altLang="hu-HU" sz="2800" smtClean="0"/>
              <a:t>Képzőművészet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u-HU" altLang="hu-HU" sz="2800" smtClean="0"/>
          </a:p>
          <a:p>
            <a:pPr eaLnBrk="1" hangingPunct="1"/>
            <a:endParaRPr lang="hu-HU" altLang="hu-HU" sz="2800" smtClean="0"/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3002339" y="1628775"/>
            <a:ext cx="148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400" dirty="0">
                <a:latin typeface="+mn-lt"/>
              </a:rPr>
              <a:t>kb. </a:t>
            </a:r>
            <a:r>
              <a:rPr lang="hu-HU" sz="2400" dirty="0" smtClean="0">
                <a:latin typeface="+mn-lt"/>
              </a:rPr>
              <a:t>6000</a:t>
            </a:r>
            <a:endParaRPr lang="hu-HU" sz="2400" dirty="0">
              <a:latin typeface="+mn-lt"/>
            </a:endParaRPr>
          </a:p>
        </p:txBody>
      </p:sp>
      <p:pic>
        <p:nvPicPr>
          <p:cNvPr id="5" name="Kép 4" descr="Minta_maszá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2349500"/>
            <a:ext cx="2687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Minta_magy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545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Minta_japá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27114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Minta_aborigin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59288"/>
            <a:ext cx="20875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5180762" y="1610843"/>
            <a:ext cx="3193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400" dirty="0" smtClean="0">
                <a:latin typeface="+mn-lt"/>
              </a:rPr>
              <a:t>2/3-uk </a:t>
            </a:r>
            <a:r>
              <a:rPr lang="hu-HU" sz="2400" dirty="0">
                <a:latin typeface="+mn-lt"/>
              </a:rPr>
              <a:t>veszélyeztetett</a:t>
            </a:r>
            <a:r>
              <a:rPr lang="hu-HU" sz="2400" dirty="0" smtClean="0">
                <a:latin typeface="+mn-lt"/>
              </a:rPr>
              <a:t>!</a:t>
            </a:r>
            <a:endParaRPr lang="hu-H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26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      Kulturális sokféleség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/>
            <a:r>
              <a:rPr lang="hu-HU" altLang="hu-HU" sz="2800" dirty="0" smtClean="0"/>
              <a:t>Lakás</a:t>
            </a:r>
          </a:p>
          <a:p>
            <a:pPr eaLnBrk="1" hangingPunct="1"/>
            <a:endParaRPr lang="hu-HU" altLang="hu-HU" sz="2800" dirty="0" smtClean="0"/>
          </a:p>
          <a:p>
            <a:pPr eaLnBrk="1" hangingPunct="1"/>
            <a:endParaRPr lang="hu-HU" altLang="hu-HU" sz="2800" dirty="0" smtClean="0"/>
          </a:p>
          <a:p>
            <a:pPr eaLnBrk="1" hangingPunct="1"/>
            <a:endParaRPr lang="hu-HU" altLang="hu-HU" sz="2800" dirty="0" smtClean="0"/>
          </a:p>
          <a:p>
            <a:pPr lvl="1"/>
            <a:r>
              <a:rPr lang="hu-HU" altLang="hu-HU" sz="2800" dirty="0" smtClean="0"/>
              <a:t>Vallás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u-HU" altLang="hu-HU" sz="2800" dirty="0" smtClean="0"/>
          </a:p>
          <a:p>
            <a:pPr eaLnBrk="1" hangingPunct="1"/>
            <a:endParaRPr lang="hu-HU" altLang="hu-HU" sz="2800" dirty="0" smtClean="0"/>
          </a:p>
        </p:txBody>
      </p:sp>
      <p:pic>
        <p:nvPicPr>
          <p:cNvPr id="9" name="Kép 3" descr="Lakás_európa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05" y="1286343"/>
            <a:ext cx="316865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4" descr="Lakás_japá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793268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 descr="Vallási_jelképe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95" y="3368675"/>
            <a:ext cx="35274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80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hu-HU" dirty="0" smtClean="0"/>
              <a:t>A) </a:t>
            </a:r>
            <a:r>
              <a:rPr lang="hu-HU" dirty="0" err="1" smtClean="0"/>
              <a:t>A</a:t>
            </a:r>
            <a:r>
              <a:rPr lang="hu-HU" dirty="0" smtClean="0"/>
              <a:t> Természet lét-elve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3412" y="1825625"/>
            <a:ext cx="833717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Minden                 </a:t>
            </a:r>
            <a:r>
              <a:rPr lang="hu-HU" u="sng" dirty="0" smtClean="0"/>
              <a:t>integrálódik</a:t>
            </a:r>
            <a:r>
              <a:rPr lang="hu-HU" dirty="0" smtClean="0"/>
              <a:t> egy nagyobb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72000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sz="2400" i="1" dirty="0" smtClean="0"/>
              <a:t>integer = ’</a:t>
            </a:r>
            <a:r>
              <a:rPr lang="hu-HU" sz="2400" i="1" dirty="0" err="1" smtClean="0"/>
              <a:t>érintetlen</a:t>
            </a:r>
            <a:r>
              <a:rPr lang="hu-HU" sz="2400" i="1" dirty="0" smtClean="0"/>
              <a:t>’  &gt; </a:t>
            </a:r>
            <a:r>
              <a:rPr lang="hu-HU" sz="2400" i="1" dirty="0"/>
              <a:t>’</a:t>
            </a:r>
            <a:r>
              <a:rPr lang="hu-HU" sz="2400" i="1" dirty="0" err="1"/>
              <a:t>ép</a:t>
            </a:r>
            <a:r>
              <a:rPr lang="hu-HU" sz="2400" i="1" dirty="0" smtClean="0"/>
              <a:t>, teljes, egész’</a:t>
            </a:r>
          </a:p>
          <a:p>
            <a:pPr marL="0" indent="0" algn="r">
              <a:buNone/>
            </a:pPr>
            <a:r>
              <a:rPr lang="hu-HU" sz="2400" i="1" dirty="0" smtClean="0"/>
              <a:t>integrál = ’</a:t>
            </a:r>
            <a:r>
              <a:rPr lang="hu-HU" sz="2400" i="1" dirty="0" err="1" smtClean="0"/>
              <a:t>beépít</a:t>
            </a:r>
            <a:r>
              <a:rPr lang="hu-HU" sz="2400" i="1" dirty="0" smtClean="0"/>
              <a:t> </a:t>
            </a:r>
            <a:r>
              <a:rPr lang="hu-HU" sz="2000" i="1" dirty="0" smtClean="0"/>
              <a:t>(szervesen)</a:t>
            </a:r>
            <a:r>
              <a:rPr lang="hu-HU" sz="2400" i="1" dirty="0" smtClean="0"/>
              <a:t>, teljesebbé tesz’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hu-HU" sz="2400" dirty="0" smtClean="0"/>
              <a:t>épít = </a:t>
            </a:r>
            <a:r>
              <a:rPr lang="hu-HU" sz="2400" u="sng" dirty="0" smtClean="0"/>
              <a:t>ép</a:t>
            </a:r>
            <a:r>
              <a:rPr lang="hu-HU" sz="2400" dirty="0" smtClean="0"/>
              <a:t> + </a:t>
            </a:r>
            <a:r>
              <a:rPr lang="hu-HU" sz="2400" dirty="0" err="1" smtClean="0"/>
              <a:t>ít</a:t>
            </a:r>
            <a:r>
              <a:rPr lang="hu-HU" sz="2400" dirty="0" smtClean="0"/>
              <a:t> ??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051176" y="3177989"/>
            <a:ext cx="236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… és fordítva!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526311" y="2191877"/>
            <a:ext cx="1936376" cy="71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600" dirty="0" smtClean="0"/>
              <a:t>egységbe!</a:t>
            </a:r>
          </a:p>
          <a:p>
            <a:pPr algn="ctr">
              <a:lnSpc>
                <a:spcPts val="2400"/>
              </a:lnSpc>
            </a:pPr>
            <a:r>
              <a:rPr lang="hu-HU" sz="2600" dirty="0" smtClean="0"/>
              <a:t>rendszerbe!</a:t>
            </a:r>
            <a:endParaRPr lang="hu-HU" sz="2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532945" y="2200836"/>
            <a:ext cx="1506074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600" dirty="0" smtClean="0"/>
              <a:t>egység</a:t>
            </a:r>
          </a:p>
          <a:p>
            <a:pPr algn="ctr">
              <a:lnSpc>
                <a:spcPts val="2400"/>
              </a:lnSpc>
            </a:pPr>
            <a:r>
              <a:rPr lang="hu-HU" sz="2600" dirty="0" smtClean="0"/>
              <a:t>rendszer</a:t>
            </a:r>
            <a:endParaRPr lang="hu-HU" sz="26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4536140" y="5118848"/>
            <a:ext cx="394447" cy="385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5163676" y="4589928"/>
            <a:ext cx="251004" cy="260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4400" dirty="0" smtClean="0">
                <a:solidFill>
                  <a:srgbClr val="000000"/>
                </a:solidFill>
                <a:latin typeface="+mj-lt"/>
              </a:rPr>
              <a:t>Humán Sokféleség:  Érték</a:t>
            </a:r>
            <a:r>
              <a:rPr lang="hu-HU" altLang="hu-HU" sz="4400" dirty="0">
                <a:solidFill>
                  <a:srgbClr val="000000"/>
                </a:solidFill>
                <a:latin typeface="+mj-lt"/>
              </a:rPr>
              <a:t>!</a:t>
            </a:r>
            <a:endParaRPr lang="hu-HU" altLang="hu-HU" sz="4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711855" y="1752600"/>
            <a:ext cx="74945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700"/>
              </a:spcBef>
              <a:buNone/>
              <a:defRPr/>
            </a:pPr>
            <a:endParaRPr lang="hu-HU" altLang="hu-HU" sz="2800" dirty="0" smtClean="0">
              <a:solidFill>
                <a:srgbClr val="000000"/>
              </a:solidFill>
              <a:latin typeface="+mn-lt"/>
            </a:endParaRPr>
          </a:p>
          <a:p>
            <a:pPr algn="ctr">
              <a:spcBef>
                <a:spcPts val="700"/>
              </a:spcBef>
              <a:buNone/>
              <a:defRPr/>
            </a:pPr>
            <a:endParaRPr lang="hu-HU" altLang="hu-HU" sz="2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700"/>
              </a:spcBef>
              <a:buFontTx/>
              <a:buNone/>
              <a:defRPr/>
            </a:pPr>
            <a:endParaRPr lang="hu-HU" altLang="hu-HU" sz="2400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2456314" y="2510119"/>
            <a:ext cx="827857" cy="403411"/>
            <a:chOff x="2886634" y="3343838"/>
            <a:chExt cx="827857" cy="403411"/>
          </a:xfrm>
        </p:grpSpPr>
        <p:cxnSp>
          <p:nvCxnSpPr>
            <p:cNvPr id="6" name="Egyenes összekötő nyíllal 5"/>
            <p:cNvCxnSpPr/>
            <p:nvPr/>
          </p:nvCxnSpPr>
          <p:spPr>
            <a:xfrm>
              <a:off x="2886634" y="3550024"/>
              <a:ext cx="79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/>
            <p:nvPr/>
          </p:nvCxnSpPr>
          <p:spPr>
            <a:xfrm rot="-1200000">
              <a:off x="2922489" y="3747249"/>
              <a:ext cx="79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 rot="1200000">
              <a:off x="2922491" y="3343838"/>
              <a:ext cx="79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zövegdoboz 8"/>
          <p:cNvSpPr txBox="1"/>
          <p:nvPr/>
        </p:nvSpPr>
        <p:spPr>
          <a:xfrm>
            <a:off x="493048" y="2424951"/>
            <a:ext cx="20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Sokféleség</a:t>
            </a:r>
            <a:endParaRPr lang="hu-HU" sz="28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916699" y="2441915"/>
            <a:ext cx="275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Fenntarthatóság</a:t>
            </a:r>
            <a:endParaRPr lang="hu-HU" sz="28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155557" y="2442882"/>
            <a:ext cx="20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Reziliencia</a:t>
            </a:r>
            <a:endParaRPr lang="hu-HU" sz="2800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5154694" y="2510114"/>
            <a:ext cx="827857" cy="403411"/>
            <a:chOff x="2886634" y="3343838"/>
            <a:chExt cx="827857" cy="403411"/>
          </a:xfrm>
        </p:grpSpPr>
        <p:cxnSp>
          <p:nvCxnSpPr>
            <p:cNvPr id="20" name="Egyenes összekötő nyíllal 19"/>
            <p:cNvCxnSpPr/>
            <p:nvPr/>
          </p:nvCxnSpPr>
          <p:spPr>
            <a:xfrm>
              <a:off x="2886634" y="3550024"/>
              <a:ext cx="79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0"/>
            <p:cNvCxnSpPr/>
            <p:nvPr/>
          </p:nvCxnSpPr>
          <p:spPr>
            <a:xfrm rot="-1200000">
              <a:off x="2922489" y="3747249"/>
              <a:ext cx="79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nyíllal 21"/>
            <p:cNvCxnSpPr/>
            <p:nvPr/>
          </p:nvCxnSpPr>
          <p:spPr>
            <a:xfrm rot="1200000">
              <a:off x="2922491" y="3343838"/>
              <a:ext cx="79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6129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EU: kettős identitás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2460642"/>
            <a:ext cx="367241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 </a:t>
            </a:r>
            <a:r>
              <a:rPr lang="hu-HU" b="1" dirty="0" err="1" smtClean="0"/>
              <a:t>Önálló-ság</a:t>
            </a:r>
            <a:endParaRPr lang="hu-HU" b="1" dirty="0" smtClean="0"/>
          </a:p>
          <a:p>
            <a:r>
              <a:rPr lang="hu-HU" sz="2400" dirty="0" smtClean="0"/>
              <a:t>Saját arculat őrzése </a:t>
            </a:r>
          </a:p>
          <a:p>
            <a:r>
              <a:rPr lang="hu-HU" altLang="hu-HU" sz="2400" dirty="0" smtClean="0"/>
              <a:t>Sokféleség</a:t>
            </a:r>
          </a:p>
          <a:p>
            <a:r>
              <a:rPr lang="hu-HU" altLang="hu-HU" sz="2400" dirty="0" smtClean="0"/>
              <a:t>Decentralizálás</a:t>
            </a:r>
            <a:endParaRPr lang="hu-HU" altLang="hu-HU" sz="2400" dirty="0"/>
          </a:p>
          <a:p>
            <a:pPr marL="0" indent="0">
              <a:buNone/>
            </a:pPr>
            <a:endParaRPr lang="hu-HU" altLang="hu-HU" sz="3600" dirty="0">
              <a:solidFill>
                <a:srgbClr val="FF000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65133" y="2460642"/>
            <a:ext cx="398568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err="1" smtClean="0"/>
              <a:t>Közös-ség</a:t>
            </a:r>
            <a:endParaRPr lang="hu-HU" b="1" dirty="0" smtClean="0"/>
          </a:p>
          <a:p>
            <a:r>
              <a:rPr lang="hu-HU" sz="2400" dirty="0"/>
              <a:t>Közös </a:t>
            </a:r>
            <a:r>
              <a:rPr lang="hu-HU" sz="2400" dirty="0" smtClean="0"/>
              <a:t>értékekre törekvés</a:t>
            </a:r>
            <a:endParaRPr lang="hu-HU" sz="2400" dirty="0"/>
          </a:p>
          <a:p>
            <a:r>
              <a:rPr lang="hu-HU" altLang="hu-HU" sz="2400" dirty="0" smtClean="0"/>
              <a:t>Egységesítés</a:t>
            </a:r>
          </a:p>
          <a:p>
            <a:r>
              <a:rPr lang="hu-HU" sz="2400" dirty="0" smtClean="0"/>
              <a:t>Centralizálás</a:t>
            </a:r>
            <a:endParaRPr lang="hu-HU" sz="2400" dirty="0"/>
          </a:p>
        </p:txBody>
      </p:sp>
      <p:pic>
        <p:nvPicPr>
          <p:cNvPr id="4" name="Picture 7" descr="Mérle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05" y="4475438"/>
            <a:ext cx="22161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423583" y="1690689"/>
            <a:ext cx="441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Állandó mérlegelési feladat:</a:t>
            </a:r>
          </a:p>
        </p:txBody>
      </p:sp>
    </p:spTree>
    <p:extLst>
      <p:ext uri="{BB962C8B-B14F-4D97-AF65-F5344CB8AC3E}">
        <p14:creationId xmlns:p14="http://schemas.microsoft.com/office/powerpoint/2010/main" val="10737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Globalizáció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1" y="1829237"/>
            <a:ext cx="8373034" cy="4308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Egyre inkább </a:t>
            </a:r>
            <a:r>
              <a:rPr lang="hu-HU" dirty="0" smtClean="0">
                <a:solidFill>
                  <a:srgbClr val="FF0000"/>
                </a:solidFill>
              </a:rPr>
              <a:t>GLOBÁLIS felelősségünk </a:t>
            </a:r>
            <a:r>
              <a:rPr lang="hu-HU" dirty="0" smtClean="0"/>
              <a:t>van </a:t>
            </a:r>
          </a:p>
          <a:p>
            <a:pPr marL="0" indent="0" algn="r">
              <a:buNone/>
            </a:pPr>
            <a:r>
              <a:rPr lang="hu-HU" dirty="0" smtClean="0"/>
              <a:t>a </a:t>
            </a:r>
            <a:r>
              <a:rPr lang="hu-HU" dirty="0" smtClean="0">
                <a:solidFill>
                  <a:srgbClr val="00B050"/>
                </a:solidFill>
              </a:rPr>
              <a:t>Föld megőrzésében</a:t>
            </a:r>
            <a:r>
              <a:rPr lang="hu-HU" dirty="0" smtClean="0"/>
              <a:t>!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32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1622106" y="4721710"/>
            <a:ext cx="4174067" cy="1538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Az Emberiség </a:t>
            </a:r>
          </a:p>
          <a:p>
            <a:pPr algn="ctr"/>
            <a:r>
              <a:rPr lang="hu-HU" sz="2800" b="1" dirty="0"/>
              <a:t>GLOBÁLIS INTEGRÁCIÓJA </a:t>
            </a:r>
          </a:p>
          <a:p>
            <a:pPr algn="ctr">
              <a:spcBef>
                <a:spcPts val="1200"/>
              </a:spcBef>
            </a:pPr>
            <a:r>
              <a:rPr lang="hu-HU" sz="2800" b="1" dirty="0"/>
              <a:t>elkerülhetetlen!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4150222" y="4759276"/>
            <a:ext cx="4284443" cy="1931081"/>
            <a:chOff x="4248837" y="4759276"/>
            <a:chExt cx="4284443" cy="1931081"/>
          </a:xfrm>
        </p:grpSpPr>
        <p:sp>
          <p:nvSpPr>
            <p:cNvPr id="5" name="Szövegdoboz 4"/>
            <p:cNvSpPr txBox="1"/>
            <p:nvPr/>
          </p:nvSpPr>
          <p:spPr>
            <a:xfrm>
              <a:off x="6025771" y="5290694"/>
              <a:ext cx="2507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>
                  <a:solidFill>
                    <a:srgbClr val="0070C0"/>
                  </a:solidFill>
                </a:rPr>
                <a:t>teremtésvédelmi szempontból is!</a:t>
              </a:r>
              <a:endParaRPr lang="hu-HU" sz="2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8" name="Csoportba foglalás 7"/>
            <p:cNvGrpSpPr/>
            <p:nvPr/>
          </p:nvGrpSpPr>
          <p:grpSpPr>
            <a:xfrm rot="5400000">
              <a:off x="4260163" y="4747950"/>
              <a:ext cx="1931081" cy="1953733"/>
              <a:chOff x="5441576" y="3755794"/>
              <a:chExt cx="1931081" cy="1296425"/>
            </a:xfrm>
          </p:grpSpPr>
          <p:sp>
            <p:nvSpPr>
              <p:cNvPr id="9" name="Ív 8"/>
              <p:cNvSpPr/>
              <p:nvPr/>
            </p:nvSpPr>
            <p:spPr>
              <a:xfrm>
                <a:off x="5441576" y="3756219"/>
                <a:ext cx="936000" cy="1296000"/>
              </a:xfrm>
              <a:prstGeom prst="arc">
                <a:avLst>
                  <a:gd name="adj1" fmla="val 16813751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Ív 9"/>
              <p:cNvSpPr/>
              <p:nvPr/>
            </p:nvSpPr>
            <p:spPr>
              <a:xfrm rot="16200000">
                <a:off x="6256657" y="3935794"/>
                <a:ext cx="1296000" cy="936000"/>
              </a:xfrm>
              <a:prstGeom prst="arc">
                <a:avLst>
                  <a:gd name="adj1" fmla="val 16200000"/>
                  <a:gd name="adj2" fmla="val 2084807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6" name="Szövegdoboz 5"/>
          <p:cNvSpPr txBox="1"/>
          <p:nvPr/>
        </p:nvSpPr>
        <p:spPr>
          <a:xfrm>
            <a:off x="628650" y="2295188"/>
            <a:ext cx="4812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Globális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vízszennyezés!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biodiverzitás-csökkenés</a:t>
            </a:r>
            <a:r>
              <a:rPr lang="hu-HU" sz="2400" dirty="0" smtClean="0"/>
              <a:t>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hulladék-hegyek!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ökológiai migráció!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…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988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0988" y="365126"/>
            <a:ext cx="8073662" cy="1325563"/>
          </a:xfrm>
        </p:spPr>
        <p:txBody>
          <a:bodyPr/>
          <a:lstStyle/>
          <a:p>
            <a:pPr algn="ctr"/>
            <a:r>
              <a:rPr lang="hu-HU" dirty="0" smtClean="0"/>
              <a:t>Integrálódás az élő Természetben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7950" y="1695981"/>
            <a:ext cx="7886700" cy="471861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08214" y="29793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Tölgy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24946" y="297629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Erdő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096866" y="2791628"/>
            <a:ext cx="125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Bükk-hegység</a:t>
            </a:r>
            <a:endParaRPr lang="hu-HU" sz="2400" dirty="0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5894294" y="2791627"/>
            <a:ext cx="2343166" cy="902712"/>
            <a:chOff x="5894294" y="2791627"/>
            <a:chExt cx="2343166" cy="902712"/>
          </a:xfrm>
        </p:grpSpPr>
        <p:sp>
          <p:nvSpPr>
            <p:cNvPr id="8" name="Szövegdoboz 7"/>
            <p:cNvSpPr txBox="1"/>
            <p:nvPr/>
          </p:nvSpPr>
          <p:spPr>
            <a:xfrm>
              <a:off x="7027229" y="2791627"/>
              <a:ext cx="12102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/>
                <a:t>Föld (Gaia)</a:t>
              </a:r>
              <a:endParaRPr lang="hu-HU" sz="2400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894294" y="3048008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/>
                <a:t>..…</a:t>
              </a:r>
              <a:endParaRPr lang="hu-HU" sz="3600" b="1" dirty="0"/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1228168" y="3092824"/>
            <a:ext cx="1210228" cy="1377529"/>
            <a:chOff x="1228168" y="3092824"/>
            <a:chExt cx="1210228" cy="1377529"/>
          </a:xfrm>
        </p:grpSpPr>
        <p:sp>
          <p:nvSpPr>
            <p:cNvPr id="10" name="Szövegdoboz 9"/>
            <p:cNvSpPr txBox="1"/>
            <p:nvPr/>
          </p:nvSpPr>
          <p:spPr>
            <a:xfrm>
              <a:off x="1228168" y="3762467"/>
              <a:ext cx="1210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 smtClean="0"/>
                <a:t>+ ezer </a:t>
              </a:r>
              <a:br>
                <a:rPr lang="hu-HU" sz="2000" dirty="0" smtClean="0"/>
              </a:br>
              <a:r>
                <a:rPr lang="hu-HU" sz="2000" dirty="0" smtClean="0"/>
                <a:t>másik faj</a:t>
              </a:r>
              <a:endParaRPr lang="hu-HU" sz="2000" dirty="0"/>
            </a:p>
          </p:txBody>
        </p:sp>
        <p:sp>
          <p:nvSpPr>
            <p:cNvPr id="14" name="Kanyar jobbra 13"/>
            <p:cNvSpPr/>
            <p:nvPr/>
          </p:nvSpPr>
          <p:spPr>
            <a:xfrm>
              <a:off x="1524000" y="3092824"/>
              <a:ext cx="900946" cy="753781"/>
            </a:xfrm>
            <a:prstGeom prst="bentArrow">
              <a:avLst>
                <a:gd name="adj1" fmla="val 14362"/>
                <a:gd name="adj2" fmla="val 17021"/>
                <a:gd name="adj3" fmla="val 34574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2940422" y="3090117"/>
            <a:ext cx="1757085" cy="1380236"/>
            <a:chOff x="2940422" y="3090117"/>
            <a:chExt cx="1757085" cy="1380236"/>
          </a:xfrm>
        </p:grpSpPr>
        <p:sp>
          <p:nvSpPr>
            <p:cNvPr id="11" name="Szövegdoboz 10"/>
            <p:cNvSpPr txBox="1"/>
            <p:nvPr/>
          </p:nvSpPr>
          <p:spPr>
            <a:xfrm>
              <a:off x="2940422" y="3762467"/>
              <a:ext cx="1757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 smtClean="0"/>
                <a:t>+ rét</a:t>
              </a:r>
              <a:r>
                <a:rPr lang="hu-HU" altLang="hu-HU" sz="2000" dirty="0" smtClean="0"/>
                <a:t>, gyep, szikla, tisztás...</a:t>
              </a:r>
              <a:endParaRPr lang="hu-HU" sz="2000" dirty="0"/>
            </a:p>
          </p:txBody>
        </p:sp>
        <p:sp>
          <p:nvSpPr>
            <p:cNvPr id="15" name="Kanyar jobbra 14"/>
            <p:cNvSpPr/>
            <p:nvPr/>
          </p:nvSpPr>
          <p:spPr>
            <a:xfrm>
              <a:off x="3264253" y="3090117"/>
              <a:ext cx="900946" cy="753781"/>
            </a:xfrm>
            <a:prstGeom prst="bentArrow">
              <a:avLst>
                <a:gd name="adj1" fmla="val 14362"/>
                <a:gd name="adj2" fmla="val 17021"/>
                <a:gd name="adj3" fmla="val 34574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5485281" y="3090115"/>
            <a:ext cx="1452298" cy="1670085"/>
            <a:chOff x="5485281" y="3090115"/>
            <a:chExt cx="1452298" cy="1670085"/>
          </a:xfrm>
        </p:grpSpPr>
        <p:sp>
          <p:nvSpPr>
            <p:cNvPr id="12" name="Szövegdoboz 11"/>
            <p:cNvSpPr txBox="1"/>
            <p:nvPr/>
          </p:nvSpPr>
          <p:spPr>
            <a:xfrm>
              <a:off x="5485281" y="3744537"/>
              <a:ext cx="14522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 smtClean="0"/>
                <a:t>+ millió másmilyen tájegység</a:t>
              </a:r>
              <a:endParaRPr lang="hu-HU" sz="2000" dirty="0"/>
            </a:p>
          </p:txBody>
        </p:sp>
        <p:sp>
          <p:nvSpPr>
            <p:cNvPr id="16" name="Kanyar jobbra 15"/>
            <p:cNvSpPr/>
            <p:nvPr/>
          </p:nvSpPr>
          <p:spPr>
            <a:xfrm>
              <a:off x="5837120" y="3090115"/>
              <a:ext cx="900946" cy="753781"/>
            </a:xfrm>
            <a:prstGeom prst="bentArrow">
              <a:avLst>
                <a:gd name="adj1" fmla="val 14362"/>
                <a:gd name="adj2" fmla="val 17021"/>
                <a:gd name="adj3" fmla="val 34574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22" name="Szövegdoboz 21"/>
          <p:cNvSpPr txBox="1"/>
          <p:nvPr/>
        </p:nvSpPr>
        <p:spPr>
          <a:xfrm>
            <a:off x="3576907" y="5074329"/>
            <a:ext cx="3370742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Sokféleség &amp; Egység </a:t>
            </a:r>
          </a:p>
          <a:p>
            <a:pPr algn="ctr"/>
            <a:r>
              <a:rPr lang="hu-HU" sz="2400" dirty="0" smtClean="0"/>
              <a:t>dialektikája</a:t>
            </a:r>
            <a:endParaRPr lang="hu-HU" sz="2400" dirty="0"/>
          </a:p>
        </p:txBody>
      </p:sp>
      <p:sp>
        <p:nvSpPr>
          <p:cNvPr id="27" name="Kanyar jobbra 26"/>
          <p:cNvSpPr/>
          <p:nvPr/>
        </p:nvSpPr>
        <p:spPr>
          <a:xfrm rot="16200000">
            <a:off x="2258992" y="4112332"/>
            <a:ext cx="1800000" cy="792000"/>
          </a:xfrm>
          <a:prstGeom prst="bentArrow">
            <a:avLst>
              <a:gd name="adj1" fmla="val 14362"/>
              <a:gd name="adj2" fmla="val 17021"/>
              <a:gd name="adj3" fmla="val 34574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8" name="Kanyar jobbra 27"/>
          <p:cNvSpPr/>
          <p:nvPr/>
        </p:nvSpPr>
        <p:spPr>
          <a:xfrm rot="16200000" flipV="1">
            <a:off x="6461577" y="4139223"/>
            <a:ext cx="1800000" cy="792000"/>
          </a:xfrm>
          <a:prstGeom prst="bentArrow">
            <a:avLst>
              <a:gd name="adj1" fmla="val 14362"/>
              <a:gd name="adj2" fmla="val 17021"/>
              <a:gd name="adj3" fmla="val 34574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9" name="Lefelé nyíl 28"/>
          <p:cNvSpPr/>
          <p:nvPr/>
        </p:nvSpPr>
        <p:spPr>
          <a:xfrm rot="10800000">
            <a:off x="4491321" y="3642090"/>
            <a:ext cx="537883" cy="1404000"/>
          </a:xfrm>
          <a:prstGeom prst="downArrow">
            <a:avLst>
              <a:gd name="adj1" fmla="val 17307"/>
              <a:gd name="adj2" fmla="val 379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749053" y="1791384"/>
            <a:ext cx="780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u="sng" dirty="0" smtClean="0"/>
              <a:t>Minden újabb szint = Nagyobb komplexitás!</a:t>
            </a:r>
            <a:endParaRPr lang="hu-HU" sz="3200" u="sng" dirty="0"/>
          </a:p>
        </p:txBody>
      </p:sp>
    </p:spTree>
    <p:extLst>
      <p:ext uri="{BB962C8B-B14F-4D97-AF65-F5344CB8AC3E}">
        <p14:creationId xmlns:p14="http://schemas.microsoft.com/office/powerpoint/2010/main" val="22347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2" grpId="0" animBg="1"/>
      <p:bldP spid="27" grpId="0" animBg="1"/>
      <p:bldP spid="28" grpId="0" animBg="1"/>
      <p:bldP spid="29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Egység(es) jelentései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Egybefüggő</a:t>
            </a:r>
            <a:endParaRPr lang="hu-HU" b="1" dirty="0"/>
          </a:p>
          <a:p>
            <a:pPr>
              <a:spcBef>
                <a:spcPts val="300"/>
              </a:spcBef>
            </a:pPr>
            <a:r>
              <a:rPr lang="hu-HU" dirty="0" smtClean="0"/>
              <a:t>összerendezett</a:t>
            </a:r>
          </a:p>
          <a:p>
            <a:pPr>
              <a:spcBef>
                <a:spcPts val="300"/>
              </a:spcBef>
            </a:pPr>
            <a:r>
              <a:rPr lang="hu-HU" dirty="0" smtClean="0"/>
              <a:t>integrált</a:t>
            </a:r>
          </a:p>
          <a:p>
            <a:pPr>
              <a:spcBef>
                <a:spcPts val="300"/>
              </a:spcBef>
            </a:pPr>
            <a:r>
              <a:rPr lang="hu-HU" dirty="0" smtClean="0"/>
              <a:t>organikus</a:t>
            </a:r>
          </a:p>
          <a:p>
            <a:pPr>
              <a:spcBef>
                <a:spcPts val="300"/>
              </a:spcBef>
            </a:pPr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Egyforma</a:t>
            </a:r>
          </a:p>
          <a:p>
            <a:pPr>
              <a:spcBef>
                <a:spcPts val="300"/>
              </a:spcBef>
            </a:pPr>
            <a:r>
              <a:rPr lang="hu-HU" dirty="0"/>
              <a:t>homogén</a:t>
            </a:r>
          </a:p>
          <a:p>
            <a:pPr>
              <a:spcBef>
                <a:spcPts val="300"/>
              </a:spcBef>
            </a:pPr>
            <a:r>
              <a:rPr lang="hu-HU" dirty="0"/>
              <a:t>egynemű</a:t>
            </a:r>
          </a:p>
          <a:p>
            <a:pPr>
              <a:spcBef>
                <a:spcPts val="300"/>
              </a:spcBef>
            </a:pPr>
            <a:r>
              <a:rPr lang="hu-HU" dirty="0" smtClean="0"/>
              <a:t>egyöntetű</a:t>
            </a:r>
          </a:p>
          <a:p>
            <a:pPr>
              <a:spcBef>
                <a:spcPts val="300"/>
              </a:spcBef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3" y="3657596"/>
            <a:ext cx="3360001" cy="25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45" y="3671319"/>
            <a:ext cx="3726000" cy="2484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 rot="17695067">
            <a:off x="3859963" y="3719346"/>
            <a:ext cx="47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kern="0" cap="small" spc="1800" dirty="0" smtClean="0">
                <a:solidFill>
                  <a:srgbClr val="FF0000"/>
                </a:solidFill>
              </a:rPr>
              <a:t>Most nem ez!</a:t>
            </a:r>
            <a:endParaRPr lang="hu-HU" sz="2800" b="1" kern="0" cap="small" spc="1800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37262" y="6228720"/>
            <a:ext cx="2702414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00B050"/>
                </a:solidFill>
              </a:rPr>
              <a:t>Sokféleség Egysége</a:t>
            </a:r>
            <a:endParaRPr lang="hu-HU" sz="2400" dirty="0">
              <a:solidFill>
                <a:srgbClr val="00B05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29968" y="6219750"/>
            <a:ext cx="270241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Egyféleség Egysége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5"/>
          <p:cNvGrpSpPr>
            <a:grpSpLocks/>
          </p:cNvGrpSpPr>
          <p:nvPr/>
        </p:nvGrpSpPr>
        <p:grpSpPr bwMode="auto">
          <a:xfrm>
            <a:off x="5867400" y="1628775"/>
            <a:ext cx="2665413" cy="2016125"/>
            <a:chOff x="3351" y="1008"/>
            <a:chExt cx="1696" cy="1376"/>
          </a:xfrm>
        </p:grpSpPr>
        <p:pic>
          <p:nvPicPr>
            <p:cNvPr id="3380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1008"/>
              <a:ext cx="1696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3807" name="Text Box 7"/>
            <p:cNvSpPr txBox="1">
              <a:spLocks noChangeArrowheads="1"/>
            </p:cNvSpPr>
            <p:nvPr/>
          </p:nvSpPr>
          <p:spPr bwMode="auto">
            <a:xfrm>
              <a:off x="3351" y="1008"/>
              <a:ext cx="1696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3795" name="Group 8"/>
          <p:cNvGrpSpPr>
            <a:grpSpLocks/>
          </p:cNvGrpSpPr>
          <p:nvPr/>
        </p:nvGrpSpPr>
        <p:grpSpPr bwMode="auto">
          <a:xfrm>
            <a:off x="611188" y="4149725"/>
            <a:ext cx="2925762" cy="2335213"/>
            <a:chOff x="584" y="2481"/>
            <a:chExt cx="1951" cy="1377"/>
          </a:xfrm>
        </p:grpSpPr>
        <p:pic>
          <p:nvPicPr>
            <p:cNvPr id="33804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2481"/>
              <a:ext cx="1951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3805" name="Text Box 10"/>
            <p:cNvSpPr txBox="1">
              <a:spLocks noChangeArrowheads="1"/>
            </p:cNvSpPr>
            <p:nvPr/>
          </p:nvSpPr>
          <p:spPr bwMode="auto">
            <a:xfrm>
              <a:off x="584" y="2481"/>
              <a:ext cx="1951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3796" name="Group 11"/>
          <p:cNvGrpSpPr>
            <a:grpSpLocks/>
          </p:cNvGrpSpPr>
          <p:nvPr/>
        </p:nvGrpSpPr>
        <p:grpSpPr bwMode="auto">
          <a:xfrm>
            <a:off x="5940425" y="4076700"/>
            <a:ext cx="2808288" cy="2232025"/>
            <a:chOff x="3198" y="2481"/>
            <a:chExt cx="2003" cy="1377"/>
          </a:xfrm>
        </p:grpSpPr>
        <p:pic>
          <p:nvPicPr>
            <p:cNvPr id="3380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481"/>
              <a:ext cx="2003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3803" name="Text Box 13"/>
            <p:cNvSpPr txBox="1">
              <a:spLocks noChangeArrowheads="1"/>
            </p:cNvSpPr>
            <p:nvPr/>
          </p:nvSpPr>
          <p:spPr bwMode="auto">
            <a:xfrm>
              <a:off x="3198" y="2481"/>
              <a:ext cx="2003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800">
                <a:latin typeface="Arial" panose="020B0604020202020204" pitchFamily="34" charset="0"/>
              </a:endParaRPr>
            </a:p>
          </p:txBody>
        </p:sp>
      </p:grpSp>
      <p:pic>
        <p:nvPicPr>
          <p:cNvPr id="33797" name="Kép 14" descr="Császárpingvin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1449388"/>
            <a:ext cx="21367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Kép 15" descr="Nagykocsag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054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Kép 17" descr="Tukán.bm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4710113"/>
            <a:ext cx="2243137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Cím 1"/>
          <p:cNvSpPr txBox="1">
            <a:spLocks/>
          </p:cNvSpPr>
          <p:nvPr/>
        </p:nvSpPr>
        <p:spPr bwMode="auto">
          <a:xfrm>
            <a:off x="448733" y="509059"/>
            <a:ext cx="8229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4400" dirty="0">
                <a:latin typeface="+mj-lt"/>
              </a:rPr>
              <a:t>Fajok sokfélesége</a:t>
            </a:r>
          </a:p>
        </p:txBody>
      </p:sp>
    </p:spTree>
    <p:extLst>
      <p:ext uri="{BB962C8B-B14F-4D97-AF65-F5344CB8AC3E}">
        <p14:creationId xmlns:p14="http://schemas.microsoft.com/office/powerpoint/2010/main" val="87669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 idx="4294967295"/>
          </p:nvPr>
        </p:nvSpPr>
        <p:spPr>
          <a:xfrm>
            <a:off x="620180" y="263523"/>
            <a:ext cx="7886700" cy="1325563"/>
          </a:xfrm>
        </p:spPr>
        <p:txBody>
          <a:bodyPr/>
          <a:lstStyle/>
          <a:p>
            <a:pPr algn="ctr" eaLnBrk="1" hangingPunct="1"/>
            <a:r>
              <a:rPr lang="hu-HU" altLang="hu-HU" dirty="0" smtClean="0">
                <a:solidFill>
                  <a:srgbClr val="000000"/>
                </a:solidFill>
              </a:rPr>
              <a:t>Fajok sokfélesége</a:t>
            </a:r>
          </a:p>
        </p:txBody>
      </p:sp>
      <p:sp>
        <p:nvSpPr>
          <p:cNvPr id="50179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hu-HU" altLang="hu-HU" dirty="0" smtClean="0"/>
              <a:t>Kb. 20 millió faj él a Földön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hu-HU" altLang="hu-HU" sz="2800" dirty="0" smtClean="0"/>
              <a:t>Ismerünk: 1.5 milliót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hu-HU" altLang="hu-HU" sz="2400" dirty="0" smtClean="0"/>
              <a:t>Ennek a fele rovar!</a:t>
            </a:r>
          </a:p>
          <a:p>
            <a:pPr eaLnBrk="1" hangingPunct="1">
              <a:buFontTx/>
              <a:buNone/>
              <a:defRPr/>
            </a:pPr>
            <a:endParaRPr lang="hu-HU" altLang="hu-HU" dirty="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371725"/>
            <a:ext cx="5072062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1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Fajon belüli sokféleség</a:t>
            </a:r>
          </a:p>
        </p:txBody>
      </p:sp>
      <p:sp>
        <p:nvSpPr>
          <p:cNvPr id="38915" name="Tartalom helye 2"/>
          <p:cNvSpPr>
            <a:spLocks noGrp="1"/>
          </p:cNvSpPr>
          <p:nvPr>
            <p:ph idx="1"/>
          </p:nvPr>
        </p:nvSpPr>
        <p:spPr>
          <a:xfrm>
            <a:off x="628650" y="1783290"/>
            <a:ext cx="7886700" cy="43513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400" dirty="0" err="1" smtClean="0"/>
              <a:t>Canis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familiaris</a:t>
            </a:r>
            <a:r>
              <a:rPr lang="hu-HU" altLang="hu-HU" sz="2400" dirty="0" smtClean="0"/>
              <a:t> </a:t>
            </a:r>
            <a:br>
              <a:rPr lang="hu-HU" altLang="hu-HU" sz="2400" dirty="0" smtClean="0"/>
            </a:br>
            <a:endParaRPr lang="hu-HU" altLang="hu-HU" sz="2400" dirty="0" smtClean="0"/>
          </a:p>
        </p:txBody>
      </p:sp>
      <p:pic>
        <p:nvPicPr>
          <p:cNvPr id="38916" name="Kép 3" descr="Kuty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177925"/>
            <a:ext cx="30003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Kép 4" descr="Kuty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571875"/>
            <a:ext cx="36512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Kép 6" descr="Kutya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857625"/>
            <a:ext cx="28082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Kép 8" descr="Kutya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1275"/>
            <a:ext cx="17859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3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Fajon belüli sokféleség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hu-HU" dirty="0" smtClean="0"/>
              <a:t> </a:t>
            </a:r>
          </a:p>
        </p:txBody>
      </p:sp>
      <p:pic>
        <p:nvPicPr>
          <p:cNvPr id="41988" name="Kép 4" descr="Nagyrasszok_gyere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143125"/>
            <a:ext cx="4457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Kép 5" descr="Nagyrassz_australi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4750"/>
            <a:ext cx="19526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Kép 6" descr="Nagyrassz_europi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4750"/>
            <a:ext cx="22653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Kép 8" descr="Nagyrassz_negri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20066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Kép 9" descr="Nagyrassz_mongoli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714750"/>
            <a:ext cx="24653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28650" y="1715558"/>
            <a:ext cx="218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Homo sapiens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509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4400" dirty="0" smtClean="0">
                <a:solidFill>
                  <a:srgbClr val="000000"/>
                </a:solidFill>
                <a:latin typeface="+mj-lt"/>
              </a:rPr>
              <a:t>Egyedi sokféleség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ts val="700"/>
              </a:spcBef>
              <a:buFontTx/>
              <a:buNone/>
            </a:pPr>
            <a:r>
              <a:rPr lang="hu-HU" altLang="hu-HU" sz="2800">
                <a:solidFill>
                  <a:srgbClr val="000000"/>
                </a:solidFill>
                <a:latin typeface="Arial" panose="020B0604020202020204" pitchFamily="34" charset="0"/>
              </a:rPr>
              <a:t>Nincs két egyforma…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</a:pPr>
            <a:r>
              <a:rPr lang="hu-HU" altLang="hu-HU" sz="2800">
                <a:solidFill>
                  <a:srgbClr val="000000"/>
                </a:solidFill>
                <a:latin typeface="Arial" panose="020B0604020202020204" pitchFamily="34" charset="0"/>
              </a:rPr>
              <a:t>ember</a:t>
            </a:r>
          </a:p>
          <a:p>
            <a:pPr eaLnBrk="1" hangingPunct="1">
              <a:spcBef>
                <a:spcPts val="700"/>
              </a:spcBef>
              <a:buClr>
                <a:srgbClr val="000000"/>
              </a:buClr>
            </a:pPr>
            <a:r>
              <a:rPr lang="hu-HU" altLang="hu-HU" sz="2800">
                <a:solidFill>
                  <a:srgbClr val="000000"/>
                </a:solidFill>
                <a:latin typeface="Arial" panose="020B0604020202020204" pitchFamily="34" charset="0"/>
              </a:rPr>
              <a:t>kutya</a:t>
            </a:r>
            <a:br>
              <a:rPr lang="hu-HU" altLang="hu-HU" sz="28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hu-HU" altLang="hu-HU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>
                <a:srgbClr val="000000"/>
              </a:buClr>
            </a:pPr>
            <a:r>
              <a:rPr lang="hu-HU" altLang="hu-HU" sz="2800">
                <a:solidFill>
                  <a:srgbClr val="000000"/>
                </a:solidFill>
                <a:latin typeface="Arial" panose="020B0604020202020204" pitchFamily="34" charset="0"/>
              </a:rPr>
              <a:t>szúnyog</a:t>
            </a:r>
          </a:p>
          <a:p>
            <a:pPr eaLnBrk="1" hangingPunct="1">
              <a:spcBef>
                <a:spcPts val="700"/>
              </a:spcBef>
              <a:buClr>
                <a:srgbClr val="000000"/>
              </a:buClr>
            </a:pPr>
            <a:r>
              <a:rPr lang="hu-HU" altLang="hu-HU" sz="2800">
                <a:solidFill>
                  <a:srgbClr val="000000"/>
                </a:solidFill>
                <a:latin typeface="Arial" panose="020B0604020202020204" pitchFamily="34" charset="0"/>
              </a:rPr>
              <a:t>fűszál</a:t>
            </a:r>
          </a:p>
          <a:p>
            <a:pPr eaLnBrk="1" hangingPunct="1">
              <a:spcBef>
                <a:spcPts val="700"/>
              </a:spcBef>
              <a:buFontTx/>
              <a:buNone/>
            </a:pPr>
            <a:endParaRPr lang="hu-HU" altLang="hu-HU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FontTx/>
              <a:buNone/>
            </a:pPr>
            <a:endParaRPr lang="hu-HU" altLang="hu-HU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Kép 6" descr="Szunyog_támadá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17788"/>
            <a:ext cx="3700462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Green_gra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311650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59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387</Words>
  <Application>Microsoft Office PowerPoint</Application>
  <PresentationFormat>Diavetítés a képernyőre (4:3 oldalarány)</PresentationFormat>
  <Paragraphs>198</Paragraphs>
  <Slides>22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Office-téma</vt:lpstr>
      <vt:lpstr>Rész – Egész (A teremtett világ sokszínűsége)</vt:lpstr>
      <vt:lpstr>A) A Természet lét-elve</vt:lpstr>
      <vt:lpstr>Integrálódás az élő Természetben</vt:lpstr>
      <vt:lpstr>Egység(es) jelentései</vt:lpstr>
      <vt:lpstr>PowerPoint-bemutató</vt:lpstr>
      <vt:lpstr>Fajok sokfélesége</vt:lpstr>
      <vt:lpstr>Fajon belüli sokféleség</vt:lpstr>
      <vt:lpstr>Fajon belüli sokféleség</vt:lpstr>
      <vt:lpstr>PowerPoint-bemutató</vt:lpstr>
      <vt:lpstr>Ökológia</vt:lpstr>
      <vt:lpstr>Ökológiai rendszer = kompakt egység</vt:lpstr>
      <vt:lpstr>PowerPoint-bemutató</vt:lpstr>
      <vt:lpstr>PowerPoint-bemutató</vt:lpstr>
      <vt:lpstr>Integráció (≈ Szintézis) vs Beleolvadás</vt:lpstr>
      <vt:lpstr>Integrálódás</vt:lpstr>
      <vt:lpstr>B) Az ember lét-elve</vt:lpstr>
      <vt:lpstr>Humán integráció ≠ Beolvadás!</vt:lpstr>
      <vt:lpstr>Kulturális sokféleség</vt:lpstr>
      <vt:lpstr>      Kulturális sokféleség</vt:lpstr>
      <vt:lpstr>PowerPoint-bemutató</vt:lpstr>
      <vt:lpstr>EU: kettős identitás</vt:lpstr>
      <vt:lpstr>Globalizáció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Rész – Egész (A teremtett világ sokszínűsége)</dc:title>
  <dc:creator>András Victor</dc:creator>
  <cp:lastModifiedBy>Farkas Judit</cp:lastModifiedBy>
  <cp:revision>89</cp:revision>
  <dcterms:created xsi:type="dcterms:W3CDTF">2018-11-10T10:10:36Z</dcterms:created>
  <dcterms:modified xsi:type="dcterms:W3CDTF">2018-11-15T08:04:49Z</dcterms:modified>
</cp:coreProperties>
</file>