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6" r:id="rId4"/>
    <p:sldId id="262" r:id="rId5"/>
    <p:sldId id="259" r:id="rId6"/>
    <p:sldId id="258" r:id="rId7"/>
    <p:sldId id="261" r:id="rId8"/>
    <p:sldId id="263" r:id="rId9"/>
    <p:sldId id="264" r:id="rId10"/>
    <p:sldId id="267" r:id="rId11"/>
    <p:sldId id="265" r:id="rId1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CD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0" d="100"/>
          <a:sy n="50" d="100"/>
        </p:scale>
        <p:origin x="4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Munkaf&#252;zet1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KUTAT&#193;SOK\INNOVA\Reform&#225;tus%20iskol&#225;k\ref_elemzes_abrak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Újítások</a:t>
            </a:r>
            <a:r>
              <a:rPr lang="en-US" dirty="0"/>
              <a:t> </a:t>
            </a:r>
            <a:r>
              <a:rPr lang="en-US" dirty="0" err="1"/>
              <a:t>területei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református iskolák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  <a:sp3d/>
          </c:spPr>
          <c:invertIfNegative val="0"/>
          <c:cat>
            <c:strRef>
              <c:f>Munka1!$A$2:$A$6</c:f>
              <c:strCache>
                <c:ptCount val="5"/>
                <c:pt idx="0">
                  <c:v>technikai eszközök</c:v>
                </c:pt>
                <c:pt idx="1">
                  <c:v>tanulásszervezés</c:v>
                </c:pt>
                <c:pt idx="2">
                  <c:v>működés átalakítása</c:v>
                </c:pt>
                <c:pt idx="3">
                  <c:v>tanórán kívüli</c:v>
                </c:pt>
                <c:pt idx="4">
                  <c:v>partnerekkel kapcsolat</c:v>
                </c:pt>
              </c:strCache>
            </c:strRef>
          </c:cat>
          <c:val>
            <c:numRef>
              <c:f>Munka1!$B$2:$B$6</c:f>
              <c:numCache>
                <c:formatCode>General</c:formatCode>
                <c:ptCount val="5"/>
                <c:pt idx="0">
                  <c:v>87.5</c:v>
                </c:pt>
                <c:pt idx="1">
                  <c:v>87</c:v>
                </c:pt>
                <c:pt idx="2">
                  <c:v>76.8</c:v>
                </c:pt>
                <c:pt idx="3">
                  <c:v>75</c:v>
                </c:pt>
                <c:pt idx="4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63-40FB-9F13-DE821A454774}"/>
            </c:ext>
          </c:extLst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teljes minta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p3d/>
          </c:spPr>
          <c:invertIfNegative val="0"/>
          <c:cat>
            <c:strRef>
              <c:f>Munka1!$A$2:$A$6</c:f>
              <c:strCache>
                <c:ptCount val="5"/>
                <c:pt idx="0">
                  <c:v>technikai eszközök</c:v>
                </c:pt>
                <c:pt idx="1">
                  <c:v>tanulásszervezés</c:v>
                </c:pt>
                <c:pt idx="2">
                  <c:v>működés átalakítása</c:v>
                </c:pt>
                <c:pt idx="3">
                  <c:v>tanórán kívüli</c:v>
                </c:pt>
                <c:pt idx="4">
                  <c:v>partnerekkel kapcsolat</c:v>
                </c:pt>
              </c:strCache>
            </c:strRef>
          </c:cat>
          <c:val>
            <c:numRef>
              <c:f>Munka1!$C$2:$C$6</c:f>
              <c:numCache>
                <c:formatCode>General</c:formatCode>
                <c:ptCount val="5"/>
                <c:pt idx="0">
                  <c:v>81.7</c:v>
                </c:pt>
                <c:pt idx="1">
                  <c:v>88</c:v>
                </c:pt>
                <c:pt idx="2">
                  <c:v>71.400000000000006</c:v>
                </c:pt>
                <c:pt idx="3">
                  <c:v>80</c:v>
                </c:pt>
                <c:pt idx="4">
                  <c:v>69.599999999999994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63-40FB-9F13-DE821A4547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86608351"/>
        <c:axId val="2036789023"/>
        <c:axId val="2043484127"/>
      </c:bar3DChart>
      <c:catAx>
        <c:axId val="20866083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036789023"/>
        <c:crosses val="autoZero"/>
        <c:auto val="1"/>
        <c:lblAlgn val="ctr"/>
        <c:lblOffset val="100"/>
        <c:noMultiLvlLbl val="0"/>
      </c:catAx>
      <c:valAx>
        <c:axId val="2036789023"/>
        <c:scaling>
          <c:orientation val="minMax"/>
          <c:min val="5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086608351"/>
        <c:crosses val="autoZero"/>
        <c:crossBetween val="between"/>
      </c:valAx>
      <c:serAx>
        <c:axId val="2043484127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036789023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2"/>
    </a:solidFill>
    <a:ln>
      <a:noFill/>
    </a:ln>
    <a:effectLst/>
  </c:spPr>
  <c:txPr>
    <a:bodyPr/>
    <a:lstStyle/>
    <a:p>
      <a:pPr>
        <a:defRPr sz="1100"/>
      </a:pPr>
      <a:endParaRPr lang="hu-H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dirty="0"/>
              <a:t>Tudásmegosztás a református iskolákban</a:t>
            </a:r>
          </a:p>
        </c:rich>
      </c:tx>
      <c:layout>
        <c:manualLayout>
          <c:xMode val="edge"/>
          <c:yMode val="edge"/>
          <c:x val="1.7286134630074602E-2"/>
          <c:y val="0.902043979437492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>
        <c:manualLayout>
          <c:layoutTarget val="inner"/>
          <c:xMode val="edge"/>
          <c:yMode val="edge"/>
          <c:x val="0.50799917371439685"/>
          <c:y val="0.10558589035641419"/>
          <c:w val="0.44843266119512848"/>
          <c:h val="0.7975047611404512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'3. ábra'!$B$1</c:f>
              <c:strCache>
                <c:ptCount val="1"/>
                <c:pt idx="0">
                  <c:v>Nem történt ilyen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'3. ábra'!$A$2:$A$8</c:f>
              <c:strCache>
                <c:ptCount val="7"/>
                <c:pt idx="0">
                  <c:v>Érdeklődő kollégák más szervezetektől megkerestek minket (n=55)</c:v>
                </c:pt>
                <c:pt idx="1">
                  <c:v>Átvettük külföldi szervezet bevált újításai (n=51)</c:v>
                </c:pt>
                <c:pt idx="2">
                  <c:v>Valaki más átvette a mi újításunkat (n=53)</c:v>
                </c:pt>
                <c:pt idx="3">
                  <c:v>A média tudósított az újításunkról (n=53)</c:v>
                </c:pt>
                <c:pt idx="4">
                  <c:v>Leírást készítettünk a szervezetünkön belül kialakult jó gyakorlatról, újításokról (n=56)</c:v>
                </c:pt>
                <c:pt idx="5">
                  <c:v>Adatokat gyűjtöttünk és elemeztünk az újítás hatásáról (n=56)</c:v>
                </c:pt>
                <c:pt idx="6">
                  <c:v>Átvettük hazai szervezet bevált újításait (n=57)</c:v>
                </c:pt>
              </c:strCache>
            </c:strRef>
          </c:cat>
          <c:val>
            <c:numRef>
              <c:f>'3. ábra'!$B$2:$B$8</c:f>
              <c:numCache>
                <c:formatCode>0%</c:formatCode>
                <c:ptCount val="7"/>
                <c:pt idx="0">
                  <c:v>0.74545454545454548</c:v>
                </c:pt>
                <c:pt idx="1">
                  <c:v>0.58823529411764708</c:v>
                </c:pt>
                <c:pt idx="2">
                  <c:v>0.54716981132075471</c:v>
                </c:pt>
                <c:pt idx="3">
                  <c:v>0.47169811320754718</c:v>
                </c:pt>
                <c:pt idx="4">
                  <c:v>0.4642857142857143</c:v>
                </c:pt>
                <c:pt idx="5">
                  <c:v>0.44642857142857145</c:v>
                </c:pt>
                <c:pt idx="6">
                  <c:v>0.14035087719298245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39-4BFA-97FF-E53D802FADF4}"/>
            </c:ext>
          </c:extLst>
        </c:ser>
        <c:ser>
          <c:idx val="1"/>
          <c:order val="1"/>
          <c:tx>
            <c:strRef>
              <c:f>'3. ábra'!$C$1</c:f>
              <c:strCache>
                <c:ptCount val="1"/>
                <c:pt idx="0">
                  <c:v>Legalább egy-két alkalommal történt ilyen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'3. ábra'!$A$2:$A$8</c:f>
              <c:strCache>
                <c:ptCount val="7"/>
                <c:pt idx="0">
                  <c:v>Érdeklődő kollégák más szervezetektől megkerestek minket (n=55)</c:v>
                </c:pt>
                <c:pt idx="1">
                  <c:v>Átvettük külföldi szervezet bevált újításai (n=51)</c:v>
                </c:pt>
                <c:pt idx="2">
                  <c:v>Valaki más átvette a mi újításunkat (n=53)</c:v>
                </c:pt>
                <c:pt idx="3">
                  <c:v>A média tudósított az újításunkról (n=53)</c:v>
                </c:pt>
                <c:pt idx="4">
                  <c:v>Leírást készítettünk a szervezetünkön belül kialakult jó gyakorlatról, újításokról (n=56)</c:v>
                </c:pt>
                <c:pt idx="5">
                  <c:v>Adatokat gyűjtöttünk és elemeztünk az újítás hatásáról (n=56)</c:v>
                </c:pt>
                <c:pt idx="6">
                  <c:v>Átvettük hazai szervezet bevált újításait (n=57)</c:v>
                </c:pt>
              </c:strCache>
            </c:strRef>
          </c:cat>
          <c:val>
            <c:numRef>
              <c:f>'3. ábra'!$C$2:$C$8</c:f>
              <c:numCache>
                <c:formatCode>0%</c:formatCode>
                <c:ptCount val="7"/>
                <c:pt idx="0">
                  <c:v>0.25454545454545452</c:v>
                </c:pt>
                <c:pt idx="1">
                  <c:v>0.41176470588235292</c:v>
                </c:pt>
                <c:pt idx="2">
                  <c:v>0.45283018867924535</c:v>
                </c:pt>
                <c:pt idx="3">
                  <c:v>0.52830188679245282</c:v>
                </c:pt>
                <c:pt idx="4">
                  <c:v>0.5357142857142857</c:v>
                </c:pt>
                <c:pt idx="5">
                  <c:v>0.55357142857142849</c:v>
                </c:pt>
                <c:pt idx="6">
                  <c:v>0.85964912280701755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39-4BFA-97FF-E53D802FAD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-302846800"/>
        <c:axId val="-302852240"/>
      </c:barChart>
      <c:valAx>
        <c:axId val="-3028522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-302846800"/>
        <c:crosses val="autoZero"/>
        <c:crossBetween val="between"/>
        <c:majorUnit val="0.2"/>
      </c:valAx>
      <c:catAx>
        <c:axId val="-3028468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-30285224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0657782360538266"/>
          <c:y val="9.7231506480650217E-6"/>
          <c:w val="0.78684445541271097"/>
          <c:h val="8.42728268237993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solidFill>
      <a:schemeClr val="bg2"/>
    </a:solidFill>
    <a:ln w="9525" cap="flat" cmpd="sng" algn="ctr">
      <a:noFill/>
      <a:round/>
    </a:ln>
    <a:effectLst/>
  </c:spPr>
  <c:txPr>
    <a:bodyPr/>
    <a:lstStyle/>
    <a:p>
      <a:pPr>
        <a:defRPr sz="1400">
          <a:latin typeface="+mn-lt"/>
        </a:defRPr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1FBA99-689E-464B-8252-B42DC08CEEB1}" type="doc">
      <dgm:prSet loTypeId="urn:microsoft.com/office/officeart/2005/8/layout/target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hu-HU"/>
        </a:p>
      </dgm:t>
    </dgm:pt>
    <dgm:pt modelId="{4855B794-0EF5-4494-97DA-2BBB6A4FA3BC}">
      <dgm:prSet phldrT="[Szöveg]"/>
      <dgm:spPr/>
      <dgm:t>
        <a:bodyPr/>
        <a:lstStyle/>
        <a:p>
          <a:r>
            <a:rPr lang="hu-HU" dirty="0"/>
            <a:t>Globális</a:t>
          </a:r>
        </a:p>
      </dgm:t>
    </dgm:pt>
    <dgm:pt modelId="{DAA89754-384B-467D-BAEB-A2590A986936}" type="parTrans" cxnId="{ADB9630E-13A9-472E-AE3B-2B4ADC8EA30E}">
      <dgm:prSet/>
      <dgm:spPr/>
      <dgm:t>
        <a:bodyPr/>
        <a:lstStyle/>
        <a:p>
          <a:endParaRPr lang="hu-HU"/>
        </a:p>
      </dgm:t>
    </dgm:pt>
    <dgm:pt modelId="{4A5E7BEF-8ED1-40BF-BE52-96DF820A8FEE}" type="sibTrans" cxnId="{ADB9630E-13A9-472E-AE3B-2B4ADC8EA30E}">
      <dgm:prSet/>
      <dgm:spPr/>
      <dgm:t>
        <a:bodyPr/>
        <a:lstStyle/>
        <a:p>
          <a:endParaRPr lang="hu-HU"/>
        </a:p>
      </dgm:t>
    </dgm:pt>
    <dgm:pt modelId="{D9E0C6DB-18C2-43F9-8BBF-832A451B3DB4}">
      <dgm:prSet phldrT="[Szöveg]"/>
      <dgm:spPr/>
      <dgm:t>
        <a:bodyPr/>
        <a:lstStyle/>
        <a:p>
          <a:r>
            <a:rPr lang="hu-HU" dirty="0"/>
            <a:t>Diverzitás (Burns és </a:t>
          </a:r>
          <a:r>
            <a:rPr lang="hu-HU" dirty="0" err="1"/>
            <a:t>Köstler</a:t>
          </a:r>
          <a:r>
            <a:rPr lang="hu-HU" dirty="0"/>
            <a:t> 2016; Hüse 2018) </a:t>
          </a:r>
        </a:p>
      </dgm:t>
    </dgm:pt>
    <dgm:pt modelId="{F32DD762-6427-4E67-9B18-7BAACFF77F0F}" type="parTrans" cxnId="{428B7B9E-81A2-4B90-983A-EAB890424D36}">
      <dgm:prSet/>
      <dgm:spPr/>
      <dgm:t>
        <a:bodyPr/>
        <a:lstStyle/>
        <a:p>
          <a:endParaRPr lang="hu-HU"/>
        </a:p>
      </dgm:t>
    </dgm:pt>
    <dgm:pt modelId="{0163DF80-57B7-4496-AEE6-850E36745ACB}" type="sibTrans" cxnId="{428B7B9E-81A2-4B90-983A-EAB890424D36}">
      <dgm:prSet/>
      <dgm:spPr/>
      <dgm:t>
        <a:bodyPr/>
        <a:lstStyle/>
        <a:p>
          <a:endParaRPr lang="hu-HU"/>
        </a:p>
      </dgm:t>
    </dgm:pt>
    <dgm:pt modelId="{9F41BC1C-7352-4A1E-8956-ABA1296E5327}">
      <dgm:prSet phldrT="[Szöveg]"/>
      <dgm:spPr/>
      <dgm:t>
        <a:bodyPr/>
        <a:lstStyle/>
        <a:p>
          <a:r>
            <a:rPr lang="hu-HU" dirty="0"/>
            <a:t>Tudásmonopólium (Radó 2017)</a:t>
          </a:r>
        </a:p>
      </dgm:t>
    </dgm:pt>
    <dgm:pt modelId="{7639E508-B74A-4495-84CB-A5B19501BB7B}" type="parTrans" cxnId="{15A67423-F61A-4C43-8442-4C5FE377886F}">
      <dgm:prSet/>
      <dgm:spPr/>
      <dgm:t>
        <a:bodyPr/>
        <a:lstStyle/>
        <a:p>
          <a:endParaRPr lang="hu-HU"/>
        </a:p>
      </dgm:t>
    </dgm:pt>
    <dgm:pt modelId="{284E6EE9-237D-476B-8D93-93C8B0EED336}" type="sibTrans" cxnId="{15A67423-F61A-4C43-8442-4C5FE377886F}">
      <dgm:prSet/>
      <dgm:spPr/>
      <dgm:t>
        <a:bodyPr/>
        <a:lstStyle/>
        <a:p>
          <a:endParaRPr lang="hu-HU"/>
        </a:p>
      </dgm:t>
    </dgm:pt>
    <dgm:pt modelId="{54E27444-3CC1-45D3-A02B-00292699AA85}">
      <dgm:prSet phldrT="[Szöveg]"/>
      <dgm:spPr/>
      <dgm:t>
        <a:bodyPr/>
        <a:lstStyle/>
        <a:p>
          <a:r>
            <a:rPr lang="hu-HU" dirty="0"/>
            <a:t>Országos</a:t>
          </a:r>
        </a:p>
      </dgm:t>
    </dgm:pt>
    <dgm:pt modelId="{085784DE-4158-4900-A8CD-79C20356B842}" type="parTrans" cxnId="{D593723D-3FEA-48C6-8C7C-82068005F2ED}">
      <dgm:prSet/>
      <dgm:spPr/>
      <dgm:t>
        <a:bodyPr/>
        <a:lstStyle/>
        <a:p>
          <a:endParaRPr lang="hu-HU"/>
        </a:p>
      </dgm:t>
    </dgm:pt>
    <dgm:pt modelId="{D559EE4C-0557-406E-A8E1-863312E083FC}" type="sibTrans" cxnId="{D593723D-3FEA-48C6-8C7C-82068005F2ED}">
      <dgm:prSet/>
      <dgm:spPr/>
      <dgm:t>
        <a:bodyPr/>
        <a:lstStyle/>
        <a:p>
          <a:endParaRPr lang="hu-HU"/>
        </a:p>
      </dgm:t>
    </dgm:pt>
    <dgm:pt modelId="{8C9CCCD1-A112-4AF4-A8F4-F3ED4CC0F1DB}">
      <dgm:prSet phldrT="[Szöveg]"/>
      <dgm:spPr/>
      <dgm:t>
        <a:bodyPr/>
        <a:lstStyle/>
        <a:p>
          <a:r>
            <a:rPr lang="hu-HU" dirty="0"/>
            <a:t>Fenntartói rendszer</a:t>
          </a:r>
        </a:p>
      </dgm:t>
    </dgm:pt>
    <dgm:pt modelId="{14C65C4A-A30F-4547-B1E6-9CA53D701061}" type="parTrans" cxnId="{4D51A532-984B-4A21-AE19-5BDC6F8BA5E7}">
      <dgm:prSet/>
      <dgm:spPr/>
      <dgm:t>
        <a:bodyPr/>
        <a:lstStyle/>
        <a:p>
          <a:endParaRPr lang="hu-HU"/>
        </a:p>
      </dgm:t>
    </dgm:pt>
    <dgm:pt modelId="{0C81AF63-2FF0-4450-9BAE-77AFBEFD5E7E}" type="sibTrans" cxnId="{4D51A532-984B-4A21-AE19-5BDC6F8BA5E7}">
      <dgm:prSet/>
      <dgm:spPr/>
      <dgm:t>
        <a:bodyPr/>
        <a:lstStyle/>
        <a:p>
          <a:endParaRPr lang="hu-HU"/>
        </a:p>
      </dgm:t>
    </dgm:pt>
    <dgm:pt modelId="{C2E66264-8FC9-4D1F-AE70-C1264A42F64B}">
      <dgm:prSet phldrT="[Szöveg]"/>
      <dgm:spPr/>
      <dgm:t>
        <a:bodyPr/>
        <a:lstStyle/>
        <a:p>
          <a:r>
            <a:rPr lang="hu-HU" dirty="0"/>
            <a:t>Református iskolák, mint alrendszer</a:t>
          </a:r>
        </a:p>
      </dgm:t>
    </dgm:pt>
    <dgm:pt modelId="{E840197E-5892-4398-A7F8-4744AD91DEBD}" type="parTrans" cxnId="{4AA52D5D-A065-429D-BF79-6980ACAC7E52}">
      <dgm:prSet/>
      <dgm:spPr/>
      <dgm:t>
        <a:bodyPr/>
        <a:lstStyle/>
        <a:p>
          <a:endParaRPr lang="hu-HU"/>
        </a:p>
      </dgm:t>
    </dgm:pt>
    <dgm:pt modelId="{20DC2E09-0B0D-4DC6-84FB-14ACBFFABD3F}" type="sibTrans" cxnId="{4AA52D5D-A065-429D-BF79-6980ACAC7E52}">
      <dgm:prSet/>
      <dgm:spPr/>
      <dgm:t>
        <a:bodyPr/>
        <a:lstStyle/>
        <a:p>
          <a:endParaRPr lang="hu-HU"/>
        </a:p>
      </dgm:t>
    </dgm:pt>
    <dgm:pt modelId="{8F3256DD-9D37-4476-A79B-C494428302EE}">
      <dgm:prSet phldrT="[Szöveg]"/>
      <dgm:spPr/>
      <dgm:t>
        <a:bodyPr/>
        <a:lstStyle/>
        <a:p>
          <a:r>
            <a:rPr lang="hu-HU" dirty="0"/>
            <a:t>Tanulói összetétel (</a:t>
          </a:r>
          <a:r>
            <a:rPr lang="hu-HU" dirty="0" err="1"/>
            <a:t>Csullog</a:t>
          </a:r>
          <a:r>
            <a:rPr lang="hu-HU" dirty="0"/>
            <a:t> és </a:t>
          </a:r>
          <a:r>
            <a:rPr lang="hu-HU" dirty="0" err="1"/>
            <a:t>mtsai</a:t>
          </a:r>
          <a:r>
            <a:rPr lang="hu-HU" dirty="0"/>
            <a:t>., 2014; Hermann  és  Varga, 2016, Tomasz 2017)</a:t>
          </a:r>
        </a:p>
      </dgm:t>
    </dgm:pt>
    <dgm:pt modelId="{898A9F81-7050-485F-9847-73A7DD52CBC2}" type="parTrans" cxnId="{C567551D-EDF1-4CC7-9667-0F20474DFA49}">
      <dgm:prSet/>
      <dgm:spPr/>
      <dgm:t>
        <a:bodyPr/>
        <a:lstStyle/>
        <a:p>
          <a:endParaRPr lang="hu-HU"/>
        </a:p>
      </dgm:t>
    </dgm:pt>
    <dgm:pt modelId="{75402C88-04CA-4ACE-9BB9-D945F2E84D94}" type="sibTrans" cxnId="{C567551D-EDF1-4CC7-9667-0F20474DFA49}">
      <dgm:prSet/>
      <dgm:spPr/>
      <dgm:t>
        <a:bodyPr/>
        <a:lstStyle/>
        <a:p>
          <a:endParaRPr lang="hu-HU"/>
        </a:p>
      </dgm:t>
    </dgm:pt>
    <dgm:pt modelId="{02FED6D0-1614-428B-947A-FEA69A2E13CA}">
      <dgm:prSet phldrT="[Szöveg]"/>
      <dgm:spPr/>
      <dgm:t>
        <a:bodyPr/>
        <a:lstStyle/>
        <a:p>
          <a:r>
            <a:rPr lang="hu-HU" dirty="0"/>
            <a:t>Hátrányos helyzet ((Bánné Mészáros, 2015, 2016, 2017,Kopp 2014,2016, Pusztai és Erdős 2018; Morvai 2017; Pusztai 2014) </a:t>
          </a:r>
        </a:p>
      </dgm:t>
    </dgm:pt>
    <dgm:pt modelId="{86E49835-F9A7-479A-AB78-EFF3BD98FCEE}" type="parTrans" cxnId="{80718F1D-5059-4C31-877C-6A6FB24ED1CF}">
      <dgm:prSet/>
      <dgm:spPr/>
      <dgm:t>
        <a:bodyPr/>
        <a:lstStyle/>
        <a:p>
          <a:endParaRPr lang="hu-HU"/>
        </a:p>
      </dgm:t>
    </dgm:pt>
    <dgm:pt modelId="{080721B1-B219-459F-8CA5-315EE0856AD8}" type="sibTrans" cxnId="{80718F1D-5059-4C31-877C-6A6FB24ED1CF}">
      <dgm:prSet/>
      <dgm:spPr/>
      <dgm:t>
        <a:bodyPr/>
        <a:lstStyle/>
        <a:p>
          <a:endParaRPr lang="hu-HU"/>
        </a:p>
      </dgm:t>
    </dgm:pt>
    <dgm:pt modelId="{DA27DEC8-C738-4F17-9EEA-8BA0CCE1A5DF}">
      <dgm:prSet phldrT="[Szöveg]"/>
      <dgm:spPr/>
      <dgm:t>
        <a:bodyPr/>
        <a:lstStyle/>
        <a:p>
          <a:r>
            <a:rPr lang="hu-HU" dirty="0"/>
            <a:t>Elszámoltathatóság (Halász  2016,2018)</a:t>
          </a:r>
        </a:p>
      </dgm:t>
    </dgm:pt>
    <dgm:pt modelId="{52B777D9-C073-4403-88A7-4FFEF34C6641}" type="parTrans" cxnId="{F0F2E6CF-7428-49A7-950D-D55DDA83AB59}">
      <dgm:prSet/>
      <dgm:spPr/>
      <dgm:t>
        <a:bodyPr/>
        <a:lstStyle/>
        <a:p>
          <a:endParaRPr lang="hu-HU"/>
        </a:p>
      </dgm:t>
    </dgm:pt>
    <dgm:pt modelId="{D48459C8-58E8-4DFF-AEB4-63B36C8219D6}" type="sibTrans" cxnId="{F0F2E6CF-7428-49A7-950D-D55DDA83AB59}">
      <dgm:prSet/>
      <dgm:spPr/>
      <dgm:t>
        <a:bodyPr/>
        <a:lstStyle/>
        <a:p>
          <a:endParaRPr lang="hu-HU"/>
        </a:p>
      </dgm:t>
    </dgm:pt>
    <dgm:pt modelId="{FE42CA7D-0D73-453F-99C7-A4307F3B9B34}">
      <dgm:prSet phldrT="[Szöveg]"/>
      <dgm:spPr/>
      <dgm:t>
        <a:bodyPr/>
        <a:lstStyle/>
        <a:p>
          <a:r>
            <a:rPr lang="hu-HU" dirty="0"/>
            <a:t>Erőforrások (Hajdu 2017)</a:t>
          </a:r>
        </a:p>
      </dgm:t>
    </dgm:pt>
    <dgm:pt modelId="{3E0C7903-C15F-4D14-938A-A9F0C3F21BF8}" type="parTrans" cxnId="{99874F1E-5B7B-4C1A-B396-5CD68CB4554A}">
      <dgm:prSet/>
      <dgm:spPr/>
      <dgm:t>
        <a:bodyPr/>
        <a:lstStyle/>
        <a:p>
          <a:endParaRPr lang="hu-HU"/>
        </a:p>
      </dgm:t>
    </dgm:pt>
    <dgm:pt modelId="{7B8896BB-12E7-489E-BDF7-4F80578696E9}" type="sibTrans" cxnId="{99874F1E-5B7B-4C1A-B396-5CD68CB4554A}">
      <dgm:prSet/>
      <dgm:spPr/>
      <dgm:t>
        <a:bodyPr/>
        <a:lstStyle/>
        <a:p>
          <a:endParaRPr lang="hu-HU"/>
        </a:p>
      </dgm:t>
    </dgm:pt>
    <dgm:pt modelId="{D799E189-5EBA-4597-BEE2-9A749821CCD1}">
      <dgm:prSet phldrT="[Szöveg]"/>
      <dgm:spPr/>
      <dgm:t>
        <a:bodyPr/>
        <a:lstStyle/>
        <a:p>
          <a:r>
            <a:rPr lang="hu-HU" dirty="0"/>
            <a:t>Iskolaszám, tanulószám </a:t>
          </a:r>
        </a:p>
      </dgm:t>
    </dgm:pt>
    <dgm:pt modelId="{4CF799C7-2666-4A7E-8C94-7457DD86679D}" type="parTrans" cxnId="{4A6964A1-2F63-453B-B53E-EB21ED9F1D6C}">
      <dgm:prSet/>
      <dgm:spPr/>
      <dgm:t>
        <a:bodyPr/>
        <a:lstStyle/>
        <a:p>
          <a:endParaRPr lang="hu-HU"/>
        </a:p>
      </dgm:t>
    </dgm:pt>
    <dgm:pt modelId="{A183BBBF-3061-4D47-9348-B099084CDBC7}" type="sibTrans" cxnId="{4A6964A1-2F63-453B-B53E-EB21ED9F1D6C}">
      <dgm:prSet/>
      <dgm:spPr/>
      <dgm:t>
        <a:bodyPr/>
        <a:lstStyle/>
        <a:p>
          <a:endParaRPr lang="hu-HU"/>
        </a:p>
      </dgm:t>
    </dgm:pt>
    <dgm:pt modelId="{F337F852-7DEF-4A8D-B2CA-49812173104E}" type="pres">
      <dgm:prSet presAssocID="{5E1FBA99-689E-464B-8252-B42DC08CEEB1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3DEFD893-996D-4062-8686-28D0645BA6A8}" type="pres">
      <dgm:prSet presAssocID="{4855B794-0EF5-4494-97DA-2BBB6A4FA3BC}" presName="circle1" presStyleLbl="node1" presStyleIdx="0" presStyleCnt="3"/>
      <dgm:spPr/>
    </dgm:pt>
    <dgm:pt modelId="{BF35D38F-CF89-41FF-BF63-7373E8E79A17}" type="pres">
      <dgm:prSet presAssocID="{4855B794-0EF5-4494-97DA-2BBB6A4FA3BC}" presName="space" presStyleCnt="0"/>
      <dgm:spPr/>
    </dgm:pt>
    <dgm:pt modelId="{A7AF23C7-8A71-4F1C-A95A-33324B4169E5}" type="pres">
      <dgm:prSet presAssocID="{4855B794-0EF5-4494-97DA-2BBB6A4FA3BC}" presName="rect1" presStyleLbl="alignAcc1" presStyleIdx="0" presStyleCnt="3" custScaleX="100373"/>
      <dgm:spPr/>
      <dgm:t>
        <a:bodyPr/>
        <a:lstStyle/>
        <a:p>
          <a:endParaRPr lang="hu-HU"/>
        </a:p>
      </dgm:t>
    </dgm:pt>
    <dgm:pt modelId="{2B795E3B-3F33-432F-974A-F92E53D68733}" type="pres">
      <dgm:prSet presAssocID="{54E27444-3CC1-45D3-A02B-00292699AA85}" presName="vertSpace2" presStyleLbl="node1" presStyleIdx="0" presStyleCnt="3"/>
      <dgm:spPr/>
    </dgm:pt>
    <dgm:pt modelId="{FF448C46-BE3A-4FF4-8253-BFD52C308C2E}" type="pres">
      <dgm:prSet presAssocID="{54E27444-3CC1-45D3-A02B-00292699AA85}" presName="circle2" presStyleLbl="node1" presStyleIdx="1" presStyleCnt="3" custScaleY="111434"/>
      <dgm:spPr/>
    </dgm:pt>
    <dgm:pt modelId="{4ADF460D-151F-4BD4-89A1-DF15608F1FCD}" type="pres">
      <dgm:prSet presAssocID="{54E27444-3CC1-45D3-A02B-00292699AA85}" presName="rect2" presStyleLbl="alignAcc1" presStyleIdx="1" presStyleCnt="3" custScaleY="116775"/>
      <dgm:spPr/>
      <dgm:t>
        <a:bodyPr/>
        <a:lstStyle/>
        <a:p>
          <a:endParaRPr lang="hu-HU"/>
        </a:p>
      </dgm:t>
    </dgm:pt>
    <dgm:pt modelId="{A06E32CE-210D-4DE6-A84E-35B04FCA09A2}" type="pres">
      <dgm:prSet presAssocID="{C2E66264-8FC9-4D1F-AE70-C1264A42F64B}" presName="vertSpace3" presStyleLbl="node1" presStyleIdx="1" presStyleCnt="3"/>
      <dgm:spPr/>
    </dgm:pt>
    <dgm:pt modelId="{37E95619-975D-4C70-BB0B-334A3A60C912}" type="pres">
      <dgm:prSet presAssocID="{C2E66264-8FC9-4D1F-AE70-C1264A42F64B}" presName="circle3" presStyleLbl="node1" presStyleIdx="2" presStyleCnt="3" custScaleY="136209"/>
      <dgm:spPr/>
    </dgm:pt>
    <dgm:pt modelId="{CD46C856-61CE-4C2E-A9BF-4F2A7887FA59}" type="pres">
      <dgm:prSet presAssocID="{C2E66264-8FC9-4D1F-AE70-C1264A42F64B}" presName="rect3" presStyleLbl="alignAcc1" presStyleIdx="2" presStyleCnt="3" custScaleY="164189"/>
      <dgm:spPr/>
      <dgm:t>
        <a:bodyPr/>
        <a:lstStyle/>
        <a:p>
          <a:endParaRPr lang="hu-HU"/>
        </a:p>
      </dgm:t>
    </dgm:pt>
    <dgm:pt modelId="{539CD724-BB6D-40C4-BED8-3C49DC0ADC9C}" type="pres">
      <dgm:prSet presAssocID="{4855B794-0EF5-4494-97DA-2BBB6A4FA3BC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C1D7FDD-712A-4A10-9058-6F4EBA7BC2F9}" type="pres">
      <dgm:prSet presAssocID="{4855B794-0EF5-4494-97DA-2BBB6A4FA3BC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5A8EA1D-EAAE-4E08-84D7-C9BAA83D8758}" type="pres">
      <dgm:prSet presAssocID="{54E27444-3CC1-45D3-A02B-00292699AA85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2063433-167C-49BB-9CD2-5C38C604B040}" type="pres">
      <dgm:prSet presAssocID="{54E27444-3CC1-45D3-A02B-00292699AA85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A048FBE-C99F-4D62-8296-FE54DBCF3469}" type="pres">
      <dgm:prSet presAssocID="{C2E66264-8FC9-4D1F-AE70-C1264A42F64B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7E0FBCB-BFFF-41CC-9FEE-856143575B53}" type="pres">
      <dgm:prSet presAssocID="{C2E66264-8FC9-4D1F-AE70-C1264A42F64B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51D010EB-E687-4678-8182-6B9A7E9921A9}" type="presOf" srcId="{4855B794-0EF5-4494-97DA-2BBB6A4FA3BC}" destId="{A7AF23C7-8A71-4F1C-A95A-33324B4169E5}" srcOrd="0" destOrd="0" presId="urn:microsoft.com/office/officeart/2005/8/layout/target3"/>
    <dgm:cxn modelId="{B0C598C3-62F0-4CD8-8B0F-31F03FE1F251}" type="presOf" srcId="{DA27DEC8-C738-4F17-9EEA-8BA0CCE1A5DF}" destId="{DC1D7FDD-712A-4A10-9058-6F4EBA7BC2F9}" srcOrd="0" destOrd="2" presId="urn:microsoft.com/office/officeart/2005/8/layout/target3"/>
    <dgm:cxn modelId="{A7C1AC08-C35F-4B60-B7E8-872595E26303}" type="presOf" srcId="{C2E66264-8FC9-4D1F-AE70-C1264A42F64B}" destId="{CD46C856-61CE-4C2E-A9BF-4F2A7887FA59}" srcOrd="0" destOrd="0" presId="urn:microsoft.com/office/officeart/2005/8/layout/target3"/>
    <dgm:cxn modelId="{4A6964A1-2F63-453B-B53E-EB21ED9F1D6C}" srcId="{C2E66264-8FC9-4D1F-AE70-C1264A42F64B}" destId="{D799E189-5EBA-4597-BEE2-9A749821CCD1}" srcOrd="0" destOrd="0" parTransId="{4CF799C7-2666-4A7E-8C94-7457DD86679D}" sibTransId="{A183BBBF-3061-4D47-9348-B099084CDBC7}"/>
    <dgm:cxn modelId="{99874F1E-5B7B-4C1A-B396-5CD68CB4554A}" srcId="{54E27444-3CC1-45D3-A02B-00292699AA85}" destId="{FE42CA7D-0D73-453F-99C7-A4307F3B9B34}" srcOrd="1" destOrd="0" parTransId="{3E0C7903-C15F-4D14-938A-A9F0C3F21BF8}" sibTransId="{7B8896BB-12E7-489E-BDF7-4F80578696E9}"/>
    <dgm:cxn modelId="{AAC5176B-302F-4D1E-8746-1BDC381FED82}" type="presOf" srcId="{5E1FBA99-689E-464B-8252-B42DC08CEEB1}" destId="{F337F852-7DEF-4A8D-B2CA-49812173104E}" srcOrd="0" destOrd="0" presId="urn:microsoft.com/office/officeart/2005/8/layout/target3"/>
    <dgm:cxn modelId="{EC162B56-7DC1-4A50-95B9-0978B50ED52E}" type="presOf" srcId="{FE42CA7D-0D73-453F-99C7-A4307F3B9B34}" destId="{F2063433-167C-49BB-9CD2-5C38C604B040}" srcOrd="0" destOrd="1" presId="urn:microsoft.com/office/officeart/2005/8/layout/target3"/>
    <dgm:cxn modelId="{D593723D-3FEA-48C6-8C7C-82068005F2ED}" srcId="{5E1FBA99-689E-464B-8252-B42DC08CEEB1}" destId="{54E27444-3CC1-45D3-A02B-00292699AA85}" srcOrd="1" destOrd="0" parTransId="{085784DE-4158-4900-A8CD-79C20356B842}" sibTransId="{D559EE4C-0557-406E-A8E1-863312E083FC}"/>
    <dgm:cxn modelId="{77956D1A-8928-45F4-94A9-59F266101C4A}" type="presOf" srcId="{8F3256DD-9D37-4476-A79B-C494428302EE}" destId="{B7E0FBCB-BFFF-41CC-9FEE-856143575B53}" srcOrd="0" destOrd="1" presId="urn:microsoft.com/office/officeart/2005/8/layout/target3"/>
    <dgm:cxn modelId="{021ABFBD-6F38-475B-B6F7-06A2A91C8451}" type="presOf" srcId="{D9E0C6DB-18C2-43F9-8BBF-832A451B3DB4}" destId="{DC1D7FDD-712A-4A10-9058-6F4EBA7BC2F9}" srcOrd="0" destOrd="0" presId="urn:microsoft.com/office/officeart/2005/8/layout/target3"/>
    <dgm:cxn modelId="{FDF24D4B-5C0B-4870-A1E5-71972BEF534E}" type="presOf" srcId="{54E27444-3CC1-45D3-A02B-00292699AA85}" destId="{B5A8EA1D-EAAE-4E08-84D7-C9BAA83D8758}" srcOrd="1" destOrd="0" presId="urn:microsoft.com/office/officeart/2005/8/layout/target3"/>
    <dgm:cxn modelId="{9D7458B1-1902-410C-832B-2AF75507B071}" type="presOf" srcId="{9F41BC1C-7352-4A1E-8956-ABA1296E5327}" destId="{DC1D7FDD-712A-4A10-9058-6F4EBA7BC2F9}" srcOrd="0" destOrd="1" presId="urn:microsoft.com/office/officeart/2005/8/layout/target3"/>
    <dgm:cxn modelId="{428B7B9E-81A2-4B90-983A-EAB890424D36}" srcId="{4855B794-0EF5-4494-97DA-2BBB6A4FA3BC}" destId="{D9E0C6DB-18C2-43F9-8BBF-832A451B3DB4}" srcOrd="0" destOrd="0" parTransId="{F32DD762-6427-4E67-9B18-7BAACFF77F0F}" sibTransId="{0163DF80-57B7-4496-AEE6-850E36745ACB}"/>
    <dgm:cxn modelId="{C567551D-EDF1-4CC7-9667-0F20474DFA49}" srcId="{C2E66264-8FC9-4D1F-AE70-C1264A42F64B}" destId="{8F3256DD-9D37-4476-A79B-C494428302EE}" srcOrd="1" destOrd="0" parTransId="{898A9F81-7050-485F-9847-73A7DD52CBC2}" sibTransId="{75402C88-04CA-4ACE-9BB9-D945F2E84D94}"/>
    <dgm:cxn modelId="{4AA52D5D-A065-429D-BF79-6980ACAC7E52}" srcId="{5E1FBA99-689E-464B-8252-B42DC08CEEB1}" destId="{C2E66264-8FC9-4D1F-AE70-C1264A42F64B}" srcOrd="2" destOrd="0" parTransId="{E840197E-5892-4398-A7F8-4744AD91DEBD}" sibTransId="{20DC2E09-0B0D-4DC6-84FB-14ACBFFABD3F}"/>
    <dgm:cxn modelId="{4D51A532-984B-4A21-AE19-5BDC6F8BA5E7}" srcId="{54E27444-3CC1-45D3-A02B-00292699AA85}" destId="{8C9CCCD1-A112-4AF4-A8F4-F3ED4CC0F1DB}" srcOrd="0" destOrd="0" parTransId="{14C65C4A-A30F-4547-B1E6-9CA53D701061}" sibTransId="{0C81AF63-2FF0-4450-9BAE-77AFBEFD5E7E}"/>
    <dgm:cxn modelId="{80718F1D-5059-4C31-877C-6A6FB24ED1CF}" srcId="{C2E66264-8FC9-4D1F-AE70-C1264A42F64B}" destId="{02FED6D0-1614-428B-947A-FEA69A2E13CA}" srcOrd="2" destOrd="0" parTransId="{86E49835-F9A7-479A-AB78-EFF3BD98FCEE}" sibTransId="{080721B1-B219-459F-8CA5-315EE0856AD8}"/>
    <dgm:cxn modelId="{7AFD9248-AA7A-4FCF-8BFA-359600EC15BB}" type="presOf" srcId="{54E27444-3CC1-45D3-A02B-00292699AA85}" destId="{4ADF460D-151F-4BD4-89A1-DF15608F1FCD}" srcOrd="0" destOrd="0" presId="urn:microsoft.com/office/officeart/2005/8/layout/target3"/>
    <dgm:cxn modelId="{ADB9630E-13A9-472E-AE3B-2B4ADC8EA30E}" srcId="{5E1FBA99-689E-464B-8252-B42DC08CEEB1}" destId="{4855B794-0EF5-4494-97DA-2BBB6A4FA3BC}" srcOrd="0" destOrd="0" parTransId="{DAA89754-384B-467D-BAEB-A2590A986936}" sibTransId="{4A5E7BEF-8ED1-40BF-BE52-96DF820A8FEE}"/>
    <dgm:cxn modelId="{652B5FAB-ADC0-4E0D-A157-4215B6A6329A}" type="presOf" srcId="{02FED6D0-1614-428B-947A-FEA69A2E13CA}" destId="{B7E0FBCB-BFFF-41CC-9FEE-856143575B53}" srcOrd="0" destOrd="2" presId="urn:microsoft.com/office/officeart/2005/8/layout/target3"/>
    <dgm:cxn modelId="{E437F66D-6044-476C-B80A-8501CDB1F002}" type="presOf" srcId="{C2E66264-8FC9-4D1F-AE70-C1264A42F64B}" destId="{4A048FBE-C99F-4D62-8296-FE54DBCF3469}" srcOrd="1" destOrd="0" presId="urn:microsoft.com/office/officeart/2005/8/layout/target3"/>
    <dgm:cxn modelId="{27C722B3-1AE9-4211-A248-0A961AA43184}" type="presOf" srcId="{D799E189-5EBA-4597-BEE2-9A749821CCD1}" destId="{B7E0FBCB-BFFF-41CC-9FEE-856143575B53}" srcOrd="0" destOrd="0" presId="urn:microsoft.com/office/officeart/2005/8/layout/target3"/>
    <dgm:cxn modelId="{1E8E9D1A-1992-4906-8933-46135C81CDAE}" type="presOf" srcId="{4855B794-0EF5-4494-97DA-2BBB6A4FA3BC}" destId="{539CD724-BB6D-40C4-BED8-3C49DC0ADC9C}" srcOrd="1" destOrd="0" presId="urn:microsoft.com/office/officeart/2005/8/layout/target3"/>
    <dgm:cxn modelId="{15A67423-F61A-4C43-8442-4C5FE377886F}" srcId="{4855B794-0EF5-4494-97DA-2BBB6A4FA3BC}" destId="{9F41BC1C-7352-4A1E-8956-ABA1296E5327}" srcOrd="1" destOrd="0" parTransId="{7639E508-B74A-4495-84CB-A5B19501BB7B}" sibTransId="{284E6EE9-237D-476B-8D93-93C8B0EED336}"/>
    <dgm:cxn modelId="{2B3EFA4F-D80C-4B8F-88B2-B6F4D101D694}" type="presOf" srcId="{8C9CCCD1-A112-4AF4-A8F4-F3ED4CC0F1DB}" destId="{F2063433-167C-49BB-9CD2-5C38C604B040}" srcOrd="0" destOrd="0" presId="urn:microsoft.com/office/officeart/2005/8/layout/target3"/>
    <dgm:cxn modelId="{F0F2E6CF-7428-49A7-950D-D55DDA83AB59}" srcId="{4855B794-0EF5-4494-97DA-2BBB6A4FA3BC}" destId="{DA27DEC8-C738-4F17-9EEA-8BA0CCE1A5DF}" srcOrd="2" destOrd="0" parTransId="{52B777D9-C073-4403-88A7-4FFEF34C6641}" sibTransId="{D48459C8-58E8-4DFF-AEB4-63B36C8219D6}"/>
    <dgm:cxn modelId="{1A0B5E0A-11A0-44AE-A877-1BACB078F705}" type="presParOf" srcId="{F337F852-7DEF-4A8D-B2CA-49812173104E}" destId="{3DEFD893-996D-4062-8686-28D0645BA6A8}" srcOrd="0" destOrd="0" presId="urn:microsoft.com/office/officeart/2005/8/layout/target3"/>
    <dgm:cxn modelId="{2C1A96A7-CD68-4490-8309-BAB05B89DE9B}" type="presParOf" srcId="{F337F852-7DEF-4A8D-B2CA-49812173104E}" destId="{BF35D38F-CF89-41FF-BF63-7373E8E79A17}" srcOrd="1" destOrd="0" presId="urn:microsoft.com/office/officeart/2005/8/layout/target3"/>
    <dgm:cxn modelId="{14F1A7F5-88EA-40DA-AE7C-E54D422E61D9}" type="presParOf" srcId="{F337F852-7DEF-4A8D-B2CA-49812173104E}" destId="{A7AF23C7-8A71-4F1C-A95A-33324B4169E5}" srcOrd="2" destOrd="0" presId="urn:microsoft.com/office/officeart/2005/8/layout/target3"/>
    <dgm:cxn modelId="{CC1E61A6-E9F9-4592-A470-1666575C0550}" type="presParOf" srcId="{F337F852-7DEF-4A8D-B2CA-49812173104E}" destId="{2B795E3B-3F33-432F-974A-F92E53D68733}" srcOrd="3" destOrd="0" presId="urn:microsoft.com/office/officeart/2005/8/layout/target3"/>
    <dgm:cxn modelId="{EF63813B-A4C7-43DE-A226-F543B80CB92E}" type="presParOf" srcId="{F337F852-7DEF-4A8D-B2CA-49812173104E}" destId="{FF448C46-BE3A-4FF4-8253-BFD52C308C2E}" srcOrd="4" destOrd="0" presId="urn:microsoft.com/office/officeart/2005/8/layout/target3"/>
    <dgm:cxn modelId="{590419C2-0289-4F0D-BAAB-78574200D36A}" type="presParOf" srcId="{F337F852-7DEF-4A8D-B2CA-49812173104E}" destId="{4ADF460D-151F-4BD4-89A1-DF15608F1FCD}" srcOrd="5" destOrd="0" presId="urn:microsoft.com/office/officeart/2005/8/layout/target3"/>
    <dgm:cxn modelId="{10732094-5F8B-4F2C-8C13-CBB3AC8FAF4E}" type="presParOf" srcId="{F337F852-7DEF-4A8D-B2CA-49812173104E}" destId="{A06E32CE-210D-4DE6-A84E-35B04FCA09A2}" srcOrd="6" destOrd="0" presId="urn:microsoft.com/office/officeart/2005/8/layout/target3"/>
    <dgm:cxn modelId="{F1F27800-3108-49A9-8B6B-791EDFA485A9}" type="presParOf" srcId="{F337F852-7DEF-4A8D-B2CA-49812173104E}" destId="{37E95619-975D-4C70-BB0B-334A3A60C912}" srcOrd="7" destOrd="0" presId="urn:microsoft.com/office/officeart/2005/8/layout/target3"/>
    <dgm:cxn modelId="{8E44D07F-139D-4EF3-ABB0-747328A43E59}" type="presParOf" srcId="{F337F852-7DEF-4A8D-B2CA-49812173104E}" destId="{CD46C856-61CE-4C2E-A9BF-4F2A7887FA59}" srcOrd="8" destOrd="0" presId="urn:microsoft.com/office/officeart/2005/8/layout/target3"/>
    <dgm:cxn modelId="{42FE33CD-046E-48A7-A188-57A14836309E}" type="presParOf" srcId="{F337F852-7DEF-4A8D-B2CA-49812173104E}" destId="{539CD724-BB6D-40C4-BED8-3C49DC0ADC9C}" srcOrd="9" destOrd="0" presId="urn:microsoft.com/office/officeart/2005/8/layout/target3"/>
    <dgm:cxn modelId="{BEA03376-65C9-4139-866A-EA6A80D7140B}" type="presParOf" srcId="{F337F852-7DEF-4A8D-B2CA-49812173104E}" destId="{DC1D7FDD-712A-4A10-9058-6F4EBA7BC2F9}" srcOrd="10" destOrd="0" presId="urn:microsoft.com/office/officeart/2005/8/layout/target3"/>
    <dgm:cxn modelId="{EA05ECF4-1F74-46B3-A989-FCF03B7ADFCF}" type="presParOf" srcId="{F337F852-7DEF-4A8D-B2CA-49812173104E}" destId="{B5A8EA1D-EAAE-4E08-84D7-C9BAA83D8758}" srcOrd="11" destOrd="0" presId="urn:microsoft.com/office/officeart/2005/8/layout/target3"/>
    <dgm:cxn modelId="{161F621C-5BBF-461E-8EA1-F7C052B554E9}" type="presParOf" srcId="{F337F852-7DEF-4A8D-B2CA-49812173104E}" destId="{F2063433-167C-49BB-9CD2-5C38C604B040}" srcOrd="12" destOrd="0" presId="urn:microsoft.com/office/officeart/2005/8/layout/target3"/>
    <dgm:cxn modelId="{C4831ED5-20A4-482C-AC66-C63F9E36F789}" type="presParOf" srcId="{F337F852-7DEF-4A8D-B2CA-49812173104E}" destId="{4A048FBE-C99F-4D62-8296-FE54DBCF3469}" srcOrd="13" destOrd="0" presId="urn:microsoft.com/office/officeart/2005/8/layout/target3"/>
    <dgm:cxn modelId="{EC363A5D-AAD4-484D-950B-E4C59557CE14}" type="presParOf" srcId="{F337F852-7DEF-4A8D-B2CA-49812173104E}" destId="{B7E0FBCB-BFFF-41CC-9FEE-856143575B53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A931E2-1166-43BA-B029-C54AF43485C3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hu-HU"/>
        </a:p>
      </dgm:t>
    </dgm:pt>
    <dgm:pt modelId="{B91BE936-4FE5-492D-B4E4-F0884A5B62E9}">
      <dgm:prSet phldrT="[Szöveg]"/>
      <dgm:spPr/>
      <dgm:t>
        <a:bodyPr/>
        <a:lstStyle/>
        <a:p>
          <a:r>
            <a:rPr lang="hu-HU"/>
            <a:t>2017</a:t>
          </a:r>
        </a:p>
      </dgm:t>
    </dgm:pt>
    <dgm:pt modelId="{8276EFBB-FB13-44C9-AC5F-5D21C5BC1A60}" type="parTrans" cxnId="{48D4FFBC-7D71-44D4-B948-A95CD45BBA0B}">
      <dgm:prSet/>
      <dgm:spPr/>
      <dgm:t>
        <a:bodyPr/>
        <a:lstStyle/>
        <a:p>
          <a:endParaRPr lang="hu-HU"/>
        </a:p>
      </dgm:t>
    </dgm:pt>
    <dgm:pt modelId="{AC7E013A-A7FA-4C71-8387-41059E2168C2}" type="sibTrans" cxnId="{48D4FFBC-7D71-44D4-B948-A95CD45BBA0B}">
      <dgm:prSet/>
      <dgm:spPr/>
      <dgm:t>
        <a:bodyPr/>
        <a:lstStyle/>
        <a:p>
          <a:endParaRPr lang="hu-HU"/>
        </a:p>
      </dgm:t>
    </dgm:pt>
    <dgm:pt modelId="{016BE9C5-5B74-4E9F-A97A-C1FE4180C38A}">
      <dgm:prSet phldrT="[Szöveg]" custT="1"/>
      <dgm:spPr/>
      <dgm:t>
        <a:bodyPr/>
        <a:lstStyle/>
        <a:p>
          <a:r>
            <a:rPr lang="hu-HU" sz="1200" dirty="0"/>
            <a:t>Kompetenciamérési adatok elemzése</a:t>
          </a:r>
        </a:p>
      </dgm:t>
    </dgm:pt>
    <dgm:pt modelId="{6D306DED-999D-4607-8E79-E4963B203AA6}" type="parTrans" cxnId="{C45F50A2-C630-4F04-BB2F-B094EBB09D6A}">
      <dgm:prSet/>
      <dgm:spPr/>
      <dgm:t>
        <a:bodyPr/>
        <a:lstStyle/>
        <a:p>
          <a:endParaRPr lang="hu-HU"/>
        </a:p>
      </dgm:t>
    </dgm:pt>
    <dgm:pt modelId="{492E8607-5317-4C7E-879D-0A42DA916370}" type="sibTrans" cxnId="{C45F50A2-C630-4F04-BB2F-B094EBB09D6A}">
      <dgm:prSet/>
      <dgm:spPr/>
      <dgm:t>
        <a:bodyPr/>
        <a:lstStyle/>
        <a:p>
          <a:endParaRPr lang="hu-HU"/>
        </a:p>
      </dgm:t>
    </dgm:pt>
    <dgm:pt modelId="{9FE6ABEA-D3A1-410B-A11D-205BDE9A5818}">
      <dgm:prSet phldrT="[Szöveg]" custT="1"/>
      <dgm:spPr/>
      <dgm:t>
        <a:bodyPr/>
        <a:lstStyle/>
        <a:p>
          <a:r>
            <a:rPr lang="hu-HU" sz="1200" dirty="0"/>
            <a:t>Intézmények, minta kiválasztása</a:t>
          </a:r>
        </a:p>
      </dgm:t>
    </dgm:pt>
    <dgm:pt modelId="{DEAA6551-A392-49D6-9274-E4C62D93A3AD}" type="parTrans" cxnId="{9DCE19B0-A7A7-46F8-9346-2A560F71DF22}">
      <dgm:prSet/>
      <dgm:spPr/>
      <dgm:t>
        <a:bodyPr/>
        <a:lstStyle/>
        <a:p>
          <a:endParaRPr lang="hu-HU"/>
        </a:p>
      </dgm:t>
    </dgm:pt>
    <dgm:pt modelId="{BA440AA2-DB18-4BD4-A5EF-B95E6C7713DC}" type="sibTrans" cxnId="{9DCE19B0-A7A7-46F8-9346-2A560F71DF22}">
      <dgm:prSet/>
      <dgm:spPr/>
      <dgm:t>
        <a:bodyPr/>
        <a:lstStyle/>
        <a:p>
          <a:endParaRPr lang="hu-HU"/>
        </a:p>
      </dgm:t>
    </dgm:pt>
    <dgm:pt modelId="{AE268AFB-0EF2-4283-9E92-4FCDC5EB71EC}">
      <dgm:prSet phldrT="[Szöveg]"/>
      <dgm:spPr/>
      <dgm:t>
        <a:bodyPr/>
        <a:lstStyle/>
        <a:p>
          <a:r>
            <a:rPr lang="hu-HU"/>
            <a:t>2018</a:t>
          </a:r>
        </a:p>
      </dgm:t>
    </dgm:pt>
    <dgm:pt modelId="{13742A57-8A02-4927-BC39-0561289D1884}" type="parTrans" cxnId="{F3CCCC40-5BB5-45F2-9019-89CB3F5B93E8}">
      <dgm:prSet/>
      <dgm:spPr/>
      <dgm:t>
        <a:bodyPr/>
        <a:lstStyle/>
        <a:p>
          <a:endParaRPr lang="hu-HU"/>
        </a:p>
      </dgm:t>
    </dgm:pt>
    <dgm:pt modelId="{B5BD4A38-D846-4FD4-947E-F796111A5B44}" type="sibTrans" cxnId="{F3CCCC40-5BB5-45F2-9019-89CB3F5B93E8}">
      <dgm:prSet/>
      <dgm:spPr/>
      <dgm:t>
        <a:bodyPr/>
        <a:lstStyle/>
        <a:p>
          <a:endParaRPr lang="hu-HU"/>
        </a:p>
      </dgm:t>
    </dgm:pt>
    <dgm:pt modelId="{9B097AFA-EF5E-4F46-861B-577C44773865}">
      <dgm:prSet phldrT="[Szöveg]" custT="1"/>
      <dgm:spPr/>
      <dgm:t>
        <a:bodyPr/>
        <a:lstStyle/>
        <a:p>
          <a:r>
            <a:rPr lang="hu-HU" sz="1200" dirty="0"/>
            <a:t>Esetekre vonatkozó </a:t>
          </a:r>
          <a:r>
            <a:rPr lang="hu-HU" sz="1200" dirty="0" err="1"/>
            <a:t>adatlekérdezés</a:t>
          </a:r>
          <a:r>
            <a:rPr lang="hu-HU" sz="1200" dirty="0"/>
            <a:t> </a:t>
          </a:r>
          <a:r>
            <a:rPr lang="hu-HU" sz="1200" dirty="0" err="1"/>
            <a:t>Innova</a:t>
          </a:r>
          <a:r>
            <a:rPr lang="hu-HU" sz="1200" dirty="0"/>
            <a:t> (Széll Krisztián)</a:t>
          </a:r>
        </a:p>
      </dgm:t>
    </dgm:pt>
    <dgm:pt modelId="{2308781F-1011-4A8F-BF7E-541938E4E93E}" type="parTrans" cxnId="{2A2077C0-4F47-430A-9511-52627210D1B8}">
      <dgm:prSet/>
      <dgm:spPr/>
      <dgm:t>
        <a:bodyPr/>
        <a:lstStyle/>
        <a:p>
          <a:endParaRPr lang="hu-HU"/>
        </a:p>
      </dgm:t>
    </dgm:pt>
    <dgm:pt modelId="{06060165-C724-4F80-8040-AEB996F0AFA0}" type="sibTrans" cxnId="{2A2077C0-4F47-430A-9511-52627210D1B8}">
      <dgm:prSet/>
      <dgm:spPr/>
      <dgm:t>
        <a:bodyPr/>
        <a:lstStyle/>
        <a:p>
          <a:endParaRPr lang="hu-HU"/>
        </a:p>
      </dgm:t>
    </dgm:pt>
    <dgm:pt modelId="{1A10AE87-1545-4D2B-9301-41335876B9E9}">
      <dgm:prSet phldrT="[Szöveg]" custT="1"/>
      <dgm:spPr/>
      <dgm:t>
        <a:bodyPr/>
        <a:lstStyle/>
        <a:p>
          <a:r>
            <a:rPr lang="hu-HU" sz="1200" dirty="0"/>
            <a:t>Esettanulmányok elkészítése</a:t>
          </a:r>
        </a:p>
      </dgm:t>
    </dgm:pt>
    <dgm:pt modelId="{27231328-09C2-4D81-B9D1-8DD29881F2EE}" type="parTrans" cxnId="{DF1C6E80-AFEA-4DC8-B386-2188F69F8CDE}">
      <dgm:prSet/>
      <dgm:spPr/>
      <dgm:t>
        <a:bodyPr/>
        <a:lstStyle/>
        <a:p>
          <a:endParaRPr lang="hu-HU"/>
        </a:p>
      </dgm:t>
    </dgm:pt>
    <dgm:pt modelId="{546919BE-DB5B-4EBD-A4F4-6D102935B5D1}" type="sibTrans" cxnId="{DF1C6E80-AFEA-4DC8-B386-2188F69F8CDE}">
      <dgm:prSet/>
      <dgm:spPr/>
      <dgm:t>
        <a:bodyPr/>
        <a:lstStyle/>
        <a:p>
          <a:endParaRPr lang="hu-HU"/>
        </a:p>
      </dgm:t>
    </dgm:pt>
    <dgm:pt modelId="{918F08AB-9E16-427F-9498-D0A654E486D2}">
      <dgm:prSet phldrT="[Szöveg]" custT="1"/>
      <dgm:spPr/>
      <dgm:t>
        <a:bodyPr/>
        <a:lstStyle/>
        <a:p>
          <a:r>
            <a:rPr lang="hu-HU" sz="1200" dirty="0"/>
            <a:t>Adatfelvevők felkészítése (egyetemi hallgatók)</a:t>
          </a:r>
        </a:p>
      </dgm:t>
    </dgm:pt>
    <dgm:pt modelId="{BB0DC767-16E1-4D48-81C3-899426F5A4C9}" type="parTrans" cxnId="{DED7C55C-DC6C-4C95-8F06-F9711FC00F12}">
      <dgm:prSet/>
      <dgm:spPr/>
      <dgm:t>
        <a:bodyPr/>
        <a:lstStyle/>
        <a:p>
          <a:endParaRPr lang="hu-HU"/>
        </a:p>
      </dgm:t>
    </dgm:pt>
    <dgm:pt modelId="{395F6220-BC0D-4236-8F4D-CBFDC93B21AC}" type="sibTrans" cxnId="{DED7C55C-DC6C-4C95-8F06-F9711FC00F12}">
      <dgm:prSet/>
      <dgm:spPr/>
      <dgm:t>
        <a:bodyPr/>
        <a:lstStyle/>
        <a:p>
          <a:endParaRPr lang="hu-HU"/>
        </a:p>
      </dgm:t>
    </dgm:pt>
    <dgm:pt modelId="{2B2DF700-BD8A-458E-A731-A54EBFF325DF}">
      <dgm:prSet phldrT="[Szöveg]" custT="1"/>
      <dgm:spPr/>
      <dgm:t>
        <a:bodyPr/>
        <a:lstStyle/>
        <a:p>
          <a:r>
            <a:rPr lang="hu-HU" sz="1200" dirty="0" err="1"/>
            <a:t>Innova</a:t>
          </a:r>
          <a:r>
            <a:rPr lang="hu-HU" sz="1200" dirty="0"/>
            <a:t> adatbázis vizsgálata (Széll Krisztián)</a:t>
          </a:r>
        </a:p>
      </dgm:t>
    </dgm:pt>
    <dgm:pt modelId="{015B8A38-D73E-4E90-83F8-09C9A1C4E3B2}" type="parTrans" cxnId="{901FDDAE-25D4-4006-AA8D-34B3D3F4B238}">
      <dgm:prSet/>
      <dgm:spPr/>
      <dgm:t>
        <a:bodyPr/>
        <a:lstStyle/>
        <a:p>
          <a:endParaRPr lang="hu-HU"/>
        </a:p>
      </dgm:t>
    </dgm:pt>
    <dgm:pt modelId="{440F4A32-FA3A-4BB9-9EC9-557D12CB67FD}" type="sibTrans" cxnId="{901FDDAE-25D4-4006-AA8D-34B3D3F4B238}">
      <dgm:prSet/>
      <dgm:spPr/>
      <dgm:t>
        <a:bodyPr/>
        <a:lstStyle/>
        <a:p>
          <a:endParaRPr lang="hu-HU"/>
        </a:p>
      </dgm:t>
    </dgm:pt>
    <dgm:pt modelId="{3BBE58C2-B65F-4F56-80C2-4C773F0D6079}">
      <dgm:prSet phldrT="[Szöveg]" custT="1"/>
      <dgm:spPr/>
      <dgm:t>
        <a:bodyPr/>
        <a:lstStyle/>
        <a:p>
          <a:r>
            <a:rPr lang="hu-HU" sz="1200" dirty="0"/>
            <a:t>Esettanulmány adatfelvétel</a:t>
          </a:r>
        </a:p>
      </dgm:t>
    </dgm:pt>
    <dgm:pt modelId="{8A007C7C-4891-47F7-AD0D-67EC13D15AF0}" type="parTrans" cxnId="{24AEA1D3-3291-4116-9F02-6CD84E7BE6F0}">
      <dgm:prSet/>
      <dgm:spPr/>
      <dgm:t>
        <a:bodyPr/>
        <a:lstStyle/>
        <a:p>
          <a:endParaRPr lang="hu-HU"/>
        </a:p>
      </dgm:t>
    </dgm:pt>
    <dgm:pt modelId="{41EB84F9-09EA-4033-BF6C-3A786E94150D}" type="sibTrans" cxnId="{24AEA1D3-3291-4116-9F02-6CD84E7BE6F0}">
      <dgm:prSet/>
      <dgm:spPr/>
      <dgm:t>
        <a:bodyPr/>
        <a:lstStyle/>
        <a:p>
          <a:endParaRPr lang="hu-HU"/>
        </a:p>
      </dgm:t>
    </dgm:pt>
    <dgm:pt modelId="{C4E933D7-9918-4C83-95E6-3D67C6E0CFB0}">
      <dgm:prSet phldrT="[Szöveg]" custT="1"/>
      <dgm:spPr/>
      <dgm:t>
        <a:bodyPr/>
        <a:lstStyle/>
        <a:p>
          <a:r>
            <a:rPr lang="hu-HU" sz="1200" dirty="0"/>
            <a:t>Kutatási beszámoló</a:t>
          </a:r>
        </a:p>
      </dgm:t>
    </dgm:pt>
    <dgm:pt modelId="{BDF8B839-E444-46C1-BCF1-6C05EFD6ED36}" type="parTrans" cxnId="{19732550-07C8-4185-9AB8-82BE1577A98A}">
      <dgm:prSet/>
      <dgm:spPr/>
      <dgm:t>
        <a:bodyPr/>
        <a:lstStyle/>
        <a:p>
          <a:endParaRPr lang="hu-HU"/>
        </a:p>
      </dgm:t>
    </dgm:pt>
    <dgm:pt modelId="{11D104D5-AE3F-4485-B551-283086A0088F}" type="sibTrans" cxnId="{19732550-07C8-4185-9AB8-82BE1577A98A}">
      <dgm:prSet/>
      <dgm:spPr/>
      <dgm:t>
        <a:bodyPr/>
        <a:lstStyle/>
        <a:p>
          <a:endParaRPr lang="hu-HU"/>
        </a:p>
      </dgm:t>
    </dgm:pt>
    <dgm:pt modelId="{97E33686-741A-4174-B2CF-89FDE3D223D7}">
      <dgm:prSet phldrT="[Szöveg]" custT="1"/>
      <dgm:spPr/>
      <dgm:t>
        <a:bodyPr/>
        <a:lstStyle/>
        <a:p>
          <a:r>
            <a:rPr lang="hu-HU" sz="1200" dirty="0"/>
            <a:t>Kötet</a:t>
          </a:r>
        </a:p>
      </dgm:t>
    </dgm:pt>
    <dgm:pt modelId="{C1382F88-EDEB-4ED9-87EC-09289A61DD3E}" type="parTrans" cxnId="{2E367C95-BEF5-40D7-84F2-E16F95AAD182}">
      <dgm:prSet/>
      <dgm:spPr/>
      <dgm:t>
        <a:bodyPr/>
        <a:lstStyle/>
        <a:p>
          <a:endParaRPr lang="hu-HU"/>
        </a:p>
      </dgm:t>
    </dgm:pt>
    <dgm:pt modelId="{9415A441-908A-4536-A92D-4FB5F4A642ED}" type="sibTrans" cxnId="{2E367C95-BEF5-40D7-84F2-E16F95AAD182}">
      <dgm:prSet/>
      <dgm:spPr/>
      <dgm:t>
        <a:bodyPr/>
        <a:lstStyle/>
        <a:p>
          <a:endParaRPr lang="hu-HU"/>
        </a:p>
      </dgm:t>
    </dgm:pt>
    <dgm:pt modelId="{72117BC2-DAE9-4DE3-8F72-8883F6C7AF93}" type="pres">
      <dgm:prSet presAssocID="{40A931E2-1166-43BA-B029-C54AF43485C3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hu-HU"/>
        </a:p>
      </dgm:t>
    </dgm:pt>
    <dgm:pt modelId="{43B0212A-60CB-4C9D-8AD2-D7A4200358D0}" type="pres">
      <dgm:prSet presAssocID="{B91BE936-4FE5-492D-B4E4-F0884A5B62E9}" presName="Accent1" presStyleCnt="0"/>
      <dgm:spPr/>
    </dgm:pt>
    <dgm:pt modelId="{D0011C2C-371B-41D4-99BF-EE94A87F162E}" type="pres">
      <dgm:prSet presAssocID="{B91BE936-4FE5-492D-B4E4-F0884A5B62E9}" presName="Accent" presStyleLbl="node1" presStyleIdx="0" presStyleCnt="2"/>
      <dgm:spPr/>
    </dgm:pt>
    <dgm:pt modelId="{AB101218-7081-4BF3-8C92-20EDF8B58C71}" type="pres">
      <dgm:prSet presAssocID="{B91BE936-4FE5-492D-B4E4-F0884A5B62E9}" presName="Child1" presStyleLbl="revTx" presStyleIdx="0" presStyleCnt="4" custScaleX="116207" custScaleY="1399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1B3E397-D892-4D2B-8D71-0F9319F1CB19}" type="pres">
      <dgm:prSet presAssocID="{B91BE936-4FE5-492D-B4E4-F0884A5B62E9}" presName="Parent1" presStyleLbl="revTx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602C430-291C-4B58-8CC4-6F30E9B0DFFD}" type="pres">
      <dgm:prSet presAssocID="{AE268AFB-0EF2-4283-9E92-4FCDC5EB71EC}" presName="Accent2" presStyleCnt="0"/>
      <dgm:spPr/>
    </dgm:pt>
    <dgm:pt modelId="{518367EB-451E-481A-8B03-0BC45EE7E174}" type="pres">
      <dgm:prSet presAssocID="{AE268AFB-0EF2-4283-9E92-4FCDC5EB71EC}" presName="Accent" presStyleLbl="node1" presStyleIdx="1" presStyleCnt="2"/>
      <dgm:spPr/>
    </dgm:pt>
    <dgm:pt modelId="{00FD48E9-9383-4ED8-85F5-5C48830E2C24}" type="pres">
      <dgm:prSet presAssocID="{AE268AFB-0EF2-4283-9E92-4FCDC5EB71EC}" presName="Child2" presStyleLbl="revTx" presStyleIdx="2" presStyleCnt="4" custScaleX="108309" custScaleY="1184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A167970-9F98-4742-B215-7DA5AD65558A}" type="pres">
      <dgm:prSet presAssocID="{AE268AFB-0EF2-4283-9E92-4FCDC5EB71EC}" presName="Parent2" presStyleLbl="revTx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2A2077C0-4F47-430A-9511-52627210D1B8}" srcId="{AE268AFB-0EF2-4283-9E92-4FCDC5EB71EC}" destId="{9B097AFA-EF5E-4F46-861B-577C44773865}" srcOrd="0" destOrd="0" parTransId="{2308781F-1011-4A8F-BF7E-541938E4E93E}" sibTransId="{06060165-C724-4F80-8040-AEB996F0AFA0}"/>
    <dgm:cxn modelId="{2E367C95-BEF5-40D7-84F2-E16F95AAD182}" srcId="{AE268AFB-0EF2-4283-9E92-4FCDC5EB71EC}" destId="{97E33686-741A-4174-B2CF-89FDE3D223D7}" srcOrd="3" destOrd="0" parTransId="{C1382F88-EDEB-4ED9-87EC-09289A61DD3E}" sibTransId="{9415A441-908A-4536-A92D-4FB5F4A642ED}"/>
    <dgm:cxn modelId="{19732550-07C8-4185-9AB8-82BE1577A98A}" srcId="{AE268AFB-0EF2-4283-9E92-4FCDC5EB71EC}" destId="{C4E933D7-9918-4C83-95E6-3D67C6E0CFB0}" srcOrd="2" destOrd="0" parTransId="{BDF8B839-E444-46C1-BCF1-6C05EFD6ED36}" sibTransId="{11D104D5-AE3F-4485-B551-283086A0088F}"/>
    <dgm:cxn modelId="{F736A54F-FCA1-4AAB-AE5D-3E6702C21DB1}" type="presOf" srcId="{AE268AFB-0EF2-4283-9E92-4FCDC5EB71EC}" destId="{BA167970-9F98-4742-B215-7DA5AD65558A}" srcOrd="0" destOrd="0" presId="urn:microsoft.com/office/officeart/2009/layout/CircleArrowProcess"/>
    <dgm:cxn modelId="{9B54E5A8-971E-4231-AD4F-6B93BBC846D7}" type="presOf" srcId="{2B2DF700-BD8A-458E-A731-A54EBFF325DF}" destId="{AB101218-7081-4BF3-8C92-20EDF8B58C71}" srcOrd="0" destOrd="3" presId="urn:microsoft.com/office/officeart/2009/layout/CircleArrowProcess"/>
    <dgm:cxn modelId="{FC183164-CCA4-4146-8583-8055608E1FD8}" type="presOf" srcId="{40A931E2-1166-43BA-B029-C54AF43485C3}" destId="{72117BC2-DAE9-4DE3-8F72-8883F6C7AF93}" srcOrd="0" destOrd="0" presId="urn:microsoft.com/office/officeart/2009/layout/CircleArrowProcess"/>
    <dgm:cxn modelId="{C45F50A2-C630-4F04-BB2F-B094EBB09D6A}" srcId="{B91BE936-4FE5-492D-B4E4-F0884A5B62E9}" destId="{016BE9C5-5B74-4E9F-A97A-C1FE4180C38A}" srcOrd="0" destOrd="0" parTransId="{6D306DED-999D-4607-8E79-E4963B203AA6}" sibTransId="{492E8607-5317-4C7E-879D-0A42DA916370}"/>
    <dgm:cxn modelId="{643088AA-C4B9-49FD-B99D-4AC78DF51825}" type="presOf" srcId="{1A10AE87-1545-4D2B-9301-41335876B9E9}" destId="{00FD48E9-9383-4ED8-85F5-5C48830E2C24}" srcOrd="0" destOrd="1" presId="urn:microsoft.com/office/officeart/2009/layout/CircleArrowProcess"/>
    <dgm:cxn modelId="{4F990406-B0A2-4AD6-858C-CF496748168E}" type="presOf" srcId="{9FE6ABEA-D3A1-410B-A11D-205BDE9A5818}" destId="{AB101218-7081-4BF3-8C92-20EDF8B58C71}" srcOrd="0" destOrd="1" presId="urn:microsoft.com/office/officeart/2009/layout/CircleArrowProcess"/>
    <dgm:cxn modelId="{3E7652D4-98BA-4BA0-943C-65DC1C00C4A9}" type="presOf" srcId="{9B097AFA-EF5E-4F46-861B-577C44773865}" destId="{00FD48E9-9383-4ED8-85F5-5C48830E2C24}" srcOrd="0" destOrd="0" presId="urn:microsoft.com/office/officeart/2009/layout/CircleArrowProcess"/>
    <dgm:cxn modelId="{D5AF2218-9439-48AC-93E7-AD53E13DA6C3}" type="presOf" srcId="{97E33686-741A-4174-B2CF-89FDE3D223D7}" destId="{00FD48E9-9383-4ED8-85F5-5C48830E2C24}" srcOrd="0" destOrd="3" presId="urn:microsoft.com/office/officeart/2009/layout/CircleArrowProcess"/>
    <dgm:cxn modelId="{DED7C55C-DC6C-4C95-8F06-F9711FC00F12}" srcId="{B91BE936-4FE5-492D-B4E4-F0884A5B62E9}" destId="{918F08AB-9E16-427F-9498-D0A654E486D2}" srcOrd="2" destOrd="0" parTransId="{BB0DC767-16E1-4D48-81C3-899426F5A4C9}" sibTransId="{395F6220-BC0D-4236-8F4D-CBFDC93B21AC}"/>
    <dgm:cxn modelId="{29F3788F-4B6A-43B4-B71D-D48BACCB41E9}" type="presOf" srcId="{3BBE58C2-B65F-4F56-80C2-4C773F0D6079}" destId="{AB101218-7081-4BF3-8C92-20EDF8B58C71}" srcOrd="0" destOrd="4" presId="urn:microsoft.com/office/officeart/2009/layout/CircleArrowProcess"/>
    <dgm:cxn modelId="{708F9DF0-FF26-49F8-8665-769FF39B3A65}" type="presOf" srcId="{918F08AB-9E16-427F-9498-D0A654E486D2}" destId="{AB101218-7081-4BF3-8C92-20EDF8B58C71}" srcOrd="0" destOrd="2" presId="urn:microsoft.com/office/officeart/2009/layout/CircleArrowProcess"/>
    <dgm:cxn modelId="{F3CCCC40-5BB5-45F2-9019-89CB3F5B93E8}" srcId="{40A931E2-1166-43BA-B029-C54AF43485C3}" destId="{AE268AFB-0EF2-4283-9E92-4FCDC5EB71EC}" srcOrd="1" destOrd="0" parTransId="{13742A57-8A02-4927-BC39-0561289D1884}" sibTransId="{B5BD4A38-D846-4FD4-947E-F796111A5B44}"/>
    <dgm:cxn modelId="{B49D17CC-D794-4733-9B00-718CAA081005}" type="presOf" srcId="{016BE9C5-5B74-4E9F-A97A-C1FE4180C38A}" destId="{AB101218-7081-4BF3-8C92-20EDF8B58C71}" srcOrd="0" destOrd="0" presId="urn:microsoft.com/office/officeart/2009/layout/CircleArrowProcess"/>
    <dgm:cxn modelId="{48D4FFBC-7D71-44D4-B948-A95CD45BBA0B}" srcId="{40A931E2-1166-43BA-B029-C54AF43485C3}" destId="{B91BE936-4FE5-492D-B4E4-F0884A5B62E9}" srcOrd="0" destOrd="0" parTransId="{8276EFBB-FB13-44C9-AC5F-5D21C5BC1A60}" sibTransId="{AC7E013A-A7FA-4C71-8387-41059E2168C2}"/>
    <dgm:cxn modelId="{901FDDAE-25D4-4006-AA8D-34B3D3F4B238}" srcId="{B91BE936-4FE5-492D-B4E4-F0884A5B62E9}" destId="{2B2DF700-BD8A-458E-A731-A54EBFF325DF}" srcOrd="3" destOrd="0" parTransId="{015B8A38-D73E-4E90-83F8-09C9A1C4E3B2}" sibTransId="{440F4A32-FA3A-4BB9-9EC9-557D12CB67FD}"/>
    <dgm:cxn modelId="{38C34EA3-4E81-4782-8542-7A0CF4FD4623}" type="presOf" srcId="{C4E933D7-9918-4C83-95E6-3D67C6E0CFB0}" destId="{00FD48E9-9383-4ED8-85F5-5C48830E2C24}" srcOrd="0" destOrd="2" presId="urn:microsoft.com/office/officeart/2009/layout/CircleArrowProcess"/>
    <dgm:cxn modelId="{9DCE19B0-A7A7-46F8-9346-2A560F71DF22}" srcId="{B91BE936-4FE5-492D-B4E4-F0884A5B62E9}" destId="{9FE6ABEA-D3A1-410B-A11D-205BDE9A5818}" srcOrd="1" destOrd="0" parTransId="{DEAA6551-A392-49D6-9274-E4C62D93A3AD}" sibTransId="{BA440AA2-DB18-4BD4-A5EF-B95E6C7713DC}"/>
    <dgm:cxn modelId="{24AEA1D3-3291-4116-9F02-6CD84E7BE6F0}" srcId="{B91BE936-4FE5-492D-B4E4-F0884A5B62E9}" destId="{3BBE58C2-B65F-4F56-80C2-4C773F0D6079}" srcOrd="4" destOrd="0" parTransId="{8A007C7C-4891-47F7-AD0D-67EC13D15AF0}" sibTransId="{41EB84F9-09EA-4033-BF6C-3A786E94150D}"/>
    <dgm:cxn modelId="{DF1C6E80-AFEA-4DC8-B386-2188F69F8CDE}" srcId="{AE268AFB-0EF2-4283-9E92-4FCDC5EB71EC}" destId="{1A10AE87-1545-4D2B-9301-41335876B9E9}" srcOrd="1" destOrd="0" parTransId="{27231328-09C2-4D81-B9D1-8DD29881F2EE}" sibTransId="{546919BE-DB5B-4EBD-A4F4-6D102935B5D1}"/>
    <dgm:cxn modelId="{17B68B4D-D9F9-4BF8-8771-76A69515B158}" type="presOf" srcId="{B91BE936-4FE5-492D-B4E4-F0884A5B62E9}" destId="{51B3E397-D892-4D2B-8D71-0F9319F1CB19}" srcOrd="0" destOrd="0" presId="urn:microsoft.com/office/officeart/2009/layout/CircleArrowProcess"/>
    <dgm:cxn modelId="{5207B824-D9EB-4944-B667-02FF8C30824F}" type="presParOf" srcId="{72117BC2-DAE9-4DE3-8F72-8883F6C7AF93}" destId="{43B0212A-60CB-4C9D-8AD2-D7A4200358D0}" srcOrd="0" destOrd="0" presId="urn:microsoft.com/office/officeart/2009/layout/CircleArrowProcess"/>
    <dgm:cxn modelId="{DD7BF19A-A748-4EE8-A4B1-A000101BA1C4}" type="presParOf" srcId="{43B0212A-60CB-4C9D-8AD2-D7A4200358D0}" destId="{D0011C2C-371B-41D4-99BF-EE94A87F162E}" srcOrd="0" destOrd="0" presId="urn:microsoft.com/office/officeart/2009/layout/CircleArrowProcess"/>
    <dgm:cxn modelId="{69EEF50E-70D1-4D85-AC19-75BF26229D69}" type="presParOf" srcId="{72117BC2-DAE9-4DE3-8F72-8883F6C7AF93}" destId="{AB101218-7081-4BF3-8C92-20EDF8B58C71}" srcOrd="1" destOrd="0" presId="urn:microsoft.com/office/officeart/2009/layout/CircleArrowProcess"/>
    <dgm:cxn modelId="{DE144A1E-54A7-48DC-BFD3-1E91088D6AD8}" type="presParOf" srcId="{72117BC2-DAE9-4DE3-8F72-8883F6C7AF93}" destId="{51B3E397-D892-4D2B-8D71-0F9319F1CB19}" srcOrd="2" destOrd="0" presId="urn:microsoft.com/office/officeart/2009/layout/CircleArrowProcess"/>
    <dgm:cxn modelId="{67B82627-9E09-457C-8A2B-4C9741DBC288}" type="presParOf" srcId="{72117BC2-DAE9-4DE3-8F72-8883F6C7AF93}" destId="{1602C430-291C-4B58-8CC4-6F30E9B0DFFD}" srcOrd="3" destOrd="0" presId="urn:microsoft.com/office/officeart/2009/layout/CircleArrowProcess"/>
    <dgm:cxn modelId="{7AEB64AD-1054-4984-BEBD-138D28A5FF30}" type="presParOf" srcId="{1602C430-291C-4B58-8CC4-6F30E9B0DFFD}" destId="{518367EB-451E-481A-8B03-0BC45EE7E174}" srcOrd="0" destOrd="0" presId="urn:microsoft.com/office/officeart/2009/layout/CircleArrowProcess"/>
    <dgm:cxn modelId="{098D0758-C749-4C78-9258-6CCFE7444EE8}" type="presParOf" srcId="{72117BC2-DAE9-4DE3-8F72-8883F6C7AF93}" destId="{00FD48E9-9383-4ED8-85F5-5C48830E2C24}" srcOrd="4" destOrd="0" presId="urn:microsoft.com/office/officeart/2009/layout/CircleArrowProcess"/>
    <dgm:cxn modelId="{AADA5572-DBC9-46D2-9EDE-CED935A3629F}" type="presParOf" srcId="{72117BC2-DAE9-4DE3-8F72-8883F6C7AF93}" destId="{BA167970-9F98-4742-B215-7DA5AD65558A}" srcOrd="5" destOrd="0" presId="urn:microsoft.com/office/officeart/2009/layout/CircleArrowProcess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EFD893-996D-4062-8686-28D0645BA6A8}">
      <dsp:nvSpPr>
        <dsp:cNvPr id="0" name=""/>
        <dsp:cNvSpPr/>
      </dsp:nvSpPr>
      <dsp:spPr>
        <a:xfrm>
          <a:off x="-8675" y="-12658"/>
          <a:ext cx="5602513" cy="5602513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AF23C7-8A71-4F1C-A95A-33324B4169E5}">
      <dsp:nvSpPr>
        <dsp:cNvPr id="0" name=""/>
        <dsp:cNvSpPr/>
      </dsp:nvSpPr>
      <dsp:spPr>
        <a:xfrm>
          <a:off x="2775230" y="-12658"/>
          <a:ext cx="9338359" cy="560251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5500" kern="1200" dirty="0"/>
            <a:t>Globális</a:t>
          </a:r>
        </a:p>
      </dsp:txBody>
      <dsp:txXfrm>
        <a:off x="2775230" y="-12658"/>
        <a:ext cx="4669179" cy="1680757"/>
      </dsp:txXfrm>
    </dsp:sp>
    <dsp:sp modelId="{FF448C46-BE3A-4FF4-8253-BFD52C308C2E}">
      <dsp:nvSpPr>
        <dsp:cNvPr id="0" name=""/>
        <dsp:cNvSpPr/>
      </dsp:nvSpPr>
      <dsp:spPr>
        <a:xfrm>
          <a:off x="971766" y="1459907"/>
          <a:ext cx="3641630" cy="4058014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DF460D-151F-4BD4-89A1-DF15608F1FCD}">
      <dsp:nvSpPr>
        <dsp:cNvPr id="0" name=""/>
        <dsp:cNvSpPr/>
      </dsp:nvSpPr>
      <dsp:spPr>
        <a:xfrm>
          <a:off x="2792581" y="1362658"/>
          <a:ext cx="9303656" cy="425251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5500" kern="1200" dirty="0"/>
            <a:t>Országos</a:t>
          </a:r>
        </a:p>
      </dsp:txBody>
      <dsp:txXfrm>
        <a:off x="2792581" y="1362658"/>
        <a:ext cx="4651828" cy="1962698"/>
      </dsp:txXfrm>
    </dsp:sp>
    <dsp:sp modelId="{37E95619-975D-4C70-BB0B-334A3A60C912}">
      <dsp:nvSpPr>
        <dsp:cNvPr id="0" name=""/>
        <dsp:cNvSpPr/>
      </dsp:nvSpPr>
      <dsp:spPr>
        <a:xfrm>
          <a:off x="1952205" y="3044560"/>
          <a:ext cx="1680752" cy="2289336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46C856-61CE-4C2E-A9BF-4F2A7887FA59}">
      <dsp:nvSpPr>
        <dsp:cNvPr id="0" name=""/>
        <dsp:cNvSpPr/>
      </dsp:nvSpPr>
      <dsp:spPr>
        <a:xfrm>
          <a:off x="2792581" y="2809422"/>
          <a:ext cx="9303656" cy="275961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5500" kern="1200" dirty="0"/>
            <a:t>Református iskolák, mint alrendszer</a:t>
          </a:r>
        </a:p>
      </dsp:txBody>
      <dsp:txXfrm>
        <a:off x="2792581" y="2809422"/>
        <a:ext cx="4651828" cy="2759610"/>
      </dsp:txXfrm>
    </dsp:sp>
    <dsp:sp modelId="{DC1D7FDD-712A-4A10-9058-6F4EBA7BC2F9}">
      <dsp:nvSpPr>
        <dsp:cNvPr id="0" name=""/>
        <dsp:cNvSpPr/>
      </dsp:nvSpPr>
      <dsp:spPr>
        <a:xfrm>
          <a:off x="7444409" y="-12658"/>
          <a:ext cx="4651828" cy="168075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700" kern="1200" dirty="0"/>
            <a:t>Diverzitás (Burns és </a:t>
          </a:r>
          <a:r>
            <a:rPr lang="hu-HU" sz="1700" kern="1200" dirty="0" err="1"/>
            <a:t>Köstler</a:t>
          </a:r>
          <a:r>
            <a:rPr lang="hu-HU" sz="1700" kern="1200" dirty="0"/>
            <a:t> 2016; Hüse 2018)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700" kern="1200" dirty="0"/>
            <a:t>Tudásmonopólium (Radó 2017)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700" kern="1200" dirty="0"/>
            <a:t>Elszámoltathatóság (Halász  2016,2018)</a:t>
          </a:r>
        </a:p>
      </dsp:txBody>
      <dsp:txXfrm>
        <a:off x="7444409" y="-12658"/>
        <a:ext cx="4651828" cy="1680757"/>
      </dsp:txXfrm>
    </dsp:sp>
    <dsp:sp modelId="{F2063433-167C-49BB-9CD2-5C38C604B040}">
      <dsp:nvSpPr>
        <dsp:cNvPr id="0" name=""/>
        <dsp:cNvSpPr/>
      </dsp:nvSpPr>
      <dsp:spPr>
        <a:xfrm>
          <a:off x="7444409" y="1668099"/>
          <a:ext cx="4651828" cy="168075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700" kern="1200" dirty="0"/>
            <a:t>Fenntartói rendszer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700" kern="1200" dirty="0"/>
            <a:t>Erőforrások (Hajdu 2017)</a:t>
          </a:r>
        </a:p>
      </dsp:txBody>
      <dsp:txXfrm>
        <a:off x="7444409" y="1668099"/>
        <a:ext cx="4651828" cy="1680752"/>
      </dsp:txXfrm>
    </dsp:sp>
    <dsp:sp modelId="{B7E0FBCB-BFFF-41CC-9FEE-856143575B53}">
      <dsp:nvSpPr>
        <dsp:cNvPr id="0" name=""/>
        <dsp:cNvSpPr/>
      </dsp:nvSpPr>
      <dsp:spPr>
        <a:xfrm>
          <a:off x="7444409" y="3348852"/>
          <a:ext cx="4651828" cy="168075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700" kern="1200" dirty="0"/>
            <a:t>Iskolaszám, tanulószám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700" kern="1200" dirty="0"/>
            <a:t>Tanulói összetétel (</a:t>
          </a:r>
          <a:r>
            <a:rPr lang="hu-HU" sz="1700" kern="1200" dirty="0" err="1"/>
            <a:t>Csullog</a:t>
          </a:r>
          <a:r>
            <a:rPr lang="hu-HU" sz="1700" kern="1200" dirty="0"/>
            <a:t> és </a:t>
          </a:r>
          <a:r>
            <a:rPr lang="hu-HU" sz="1700" kern="1200" dirty="0" err="1"/>
            <a:t>mtsai</a:t>
          </a:r>
          <a:r>
            <a:rPr lang="hu-HU" sz="1700" kern="1200" dirty="0"/>
            <a:t>., 2014; Hermann  és  Varga, 2016, Tomasz 2017)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700" kern="1200" dirty="0"/>
            <a:t>Hátrányos helyzet ((Bánné Mészáros, 2015, 2016, 2017,Kopp 2014,2016, Pusztai és Erdős 2018; Morvai 2017; Pusztai 2014) </a:t>
          </a:r>
        </a:p>
      </dsp:txBody>
      <dsp:txXfrm>
        <a:off x="7444409" y="3348852"/>
        <a:ext cx="4651828" cy="16807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011C2C-371B-41D4-99BF-EE94A87F162E}">
      <dsp:nvSpPr>
        <dsp:cNvPr id="0" name=""/>
        <dsp:cNvSpPr/>
      </dsp:nvSpPr>
      <dsp:spPr>
        <a:xfrm>
          <a:off x="761432" y="0"/>
          <a:ext cx="2934091" cy="2934175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101218-7081-4BF3-8C92-20EDF8B58C71}">
      <dsp:nvSpPr>
        <dsp:cNvPr id="0" name=""/>
        <dsp:cNvSpPr/>
      </dsp:nvSpPr>
      <dsp:spPr>
        <a:xfrm>
          <a:off x="3548767" y="638010"/>
          <a:ext cx="2043803" cy="1632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200" kern="1200" dirty="0"/>
            <a:t>Kompetenciamérési adatok elemzése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200" kern="1200" dirty="0"/>
            <a:t>Intézmények, minta kiválasztása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200" kern="1200" dirty="0"/>
            <a:t>Adatfelvevők felkészítése (egyetemi hallgatók)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200" kern="1200" dirty="0" err="1"/>
            <a:t>Innova</a:t>
          </a:r>
          <a:r>
            <a:rPr lang="hu-HU" sz="1200" kern="1200" dirty="0"/>
            <a:t> adatbázis vizsgálata (Széll Krisztián)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200" kern="1200" dirty="0"/>
            <a:t>Esettanulmány adatfelvétel</a:t>
          </a:r>
        </a:p>
      </dsp:txBody>
      <dsp:txXfrm>
        <a:off x="3548767" y="638010"/>
        <a:ext cx="2043803" cy="1632180"/>
      </dsp:txXfrm>
    </dsp:sp>
    <dsp:sp modelId="{51B3E397-D892-4D2B-8D71-0F9319F1CB19}">
      <dsp:nvSpPr>
        <dsp:cNvPr id="0" name=""/>
        <dsp:cNvSpPr/>
      </dsp:nvSpPr>
      <dsp:spPr>
        <a:xfrm>
          <a:off x="1409453" y="1062290"/>
          <a:ext cx="1636992" cy="818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5300" kern="1200"/>
            <a:t>2017</a:t>
          </a:r>
        </a:p>
      </dsp:txBody>
      <dsp:txXfrm>
        <a:off x="1409453" y="1062290"/>
        <a:ext cx="1636992" cy="818399"/>
      </dsp:txXfrm>
    </dsp:sp>
    <dsp:sp modelId="{518367EB-451E-481A-8B03-0BC45EE7E174}">
      <dsp:nvSpPr>
        <dsp:cNvPr id="0" name=""/>
        <dsp:cNvSpPr/>
      </dsp:nvSpPr>
      <dsp:spPr>
        <a:xfrm>
          <a:off x="155766" y="1880689"/>
          <a:ext cx="2520608" cy="2521674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FD48E9-9383-4ED8-85F5-5C48830E2C24}">
      <dsp:nvSpPr>
        <dsp:cNvPr id="0" name=""/>
        <dsp:cNvSpPr/>
      </dsp:nvSpPr>
      <dsp:spPr>
        <a:xfrm>
          <a:off x="2816666" y="2470196"/>
          <a:ext cx="1904896" cy="1381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200" kern="1200" dirty="0"/>
            <a:t>Esetekre vonatkozó </a:t>
          </a:r>
          <a:r>
            <a:rPr lang="hu-HU" sz="1200" kern="1200" dirty="0" err="1"/>
            <a:t>adatlekérdezés</a:t>
          </a:r>
          <a:r>
            <a:rPr lang="hu-HU" sz="1200" kern="1200" dirty="0"/>
            <a:t> </a:t>
          </a:r>
          <a:r>
            <a:rPr lang="hu-HU" sz="1200" kern="1200" dirty="0" err="1"/>
            <a:t>Innova</a:t>
          </a:r>
          <a:r>
            <a:rPr lang="hu-HU" sz="1200" kern="1200" dirty="0"/>
            <a:t> (Széll Krisztián)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200" kern="1200" dirty="0"/>
            <a:t>Esettanulmányok elkészítése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200" kern="1200" dirty="0"/>
            <a:t>Kutatási beszámoló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200" kern="1200" dirty="0"/>
            <a:t>Kötet</a:t>
          </a:r>
        </a:p>
      </dsp:txBody>
      <dsp:txXfrm>
        <a:off x="2816666" y="2470196"/>
        <a:ext cx="1904896" cy="1381402"/>
      </dsp:txXfrm>
    </dsp:sp>
    <dsp:sp modelId="{BA167970-9F98-4742-B215-7DA5AD65558A}">
      <dsp:nvSpPr>
        <dsp:cNvPr id="0" name=""/>
        <dsp:cNvSpPr/>
      </dsp:nvSpPr>
      <dsp:spPr>
        <a:xfrm>
          <a:off x="590956" y="2751477"/>
          <a:ext cx="1636992" cy="818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5300" kern="1200"/>
            <a:t>2018</a:t>
          </a:r>
        </a:p>
      </dsp:txBody>
      <dsp:txXfrm>
        <a:off x="590956" y="2751477"/>
        <a:ext cx="1636992" cy="8183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0.69972</cdr:x>
      <cdr:y>0.79657</cdr:y>
    </cdr:from>
    <cdr:to>
      <cdr:x>1</cdr:x>
      <cdr:y>0.95149</cdr:y>
    </cdr:to>
    <cdr:sp macro="" textlink="">
      <cdr:nvSpPr>
        <cdr:cNvPr id="2" name="Szövegdoboz 1">
          <a:extLst xmlns:a="http://schemas.openxmlformats.org/drawingml/2006/main">
            <a:ext uri="{FF2B5EF4-FFF2-40B4-BE49-F238E27FC236}">
              <a16:creationId xmlns:a16="http://schemas.microsoft.com/office/drawing/2014/main" id="{C03ED7EC-E0D4-4CA9-A7CB-2245CA35CD88}"/>
            </a:ext>
          </a:extLst>
        </cdr:cNvPr>
        <cdr:cNvSpPr txBox="1"/>
      </cdr:nvSpPr>
      <cdr:spPr>
        <a:xfrm xmlns:a="http://schemas.openxmlformats.org/drawingml/2006/main">
          <a:off x="4074695" y="4020301"/>
          <a:ext cx="1748589" cy="7818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u-HU" sz="1100" dirty="0"/>
            <a:t>INNOVA nagymint. </a:t>
          </a:r>
          <a:r>
            <a:rPr lang="hu-HU" sz="1100" dirty="0" err="1"/>
            <a:t>Adatb</a:t>
          </a:r>
          <a:r>
            <a:rPr lang="hu-HU" sz="1100" dirty="0"/>
            <a:t>. alapján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6D3F47-BF47-4FC4-A942-854B7C8493A7}" type="datetimeFigureOut">
              <a:rPr lang="hu-HU" smtClean="0"/>
              <a:t>2018. 11. 28.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8CACE4-4693-47C2-A260-F76FEA59B9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55469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2018.11.16.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A BIBLIAI INTEGRÁCIÓ A TERMÉSZETTUDOMÁNYOS OKTATÁSBAN KONFERENCIA ÉS JÓ GYAKORLAT BÖRZE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55795-8C05-4838-A3B4-CE5E9E0528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8192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2018.11.16.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A BIBLIAI INTEGRÁCIÓ A TERMÉSZETTUDOMÁNYOS OKTATÁSBAN KONFERENCIA ÉS JÓ GYAKORLAT BÖRZE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55795-8C05-4838-A3B4-CE5E9E0528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0693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2018.11.16.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A BIBLIAI INTEGRÁCIÓ A TERMÉSZETTUDOMÁNYOS OKTATÁSBAN KONFERENCIA ÉS JÓ GYAKORLAT BÖRZE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55795-8C05-4838-A3B4-CE5E9E0528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5195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2018.11.16.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A BIBLIAI INTEGRÁCIÓ A TERMÉSZETTUDOMÁNYOS OKTATÁSBAN KONFERENCIA ÉS JÓ GYAKORLAT BÖRZE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55795-8C05-4838-A3B4-CE5E9E0528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0709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2018.11.16.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A BIBLIAI INTEGRÁCIÓ A TERMÉSZETTUDOMÁNYOS OKTATÁSBAN KONFERENCIA ÉS JÓ GYAKORLAT BÖRZE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55795-8C05-4838-A3B4-CE5E9E0528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7716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2018.11.16.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A BIBLIAI INTEGRÁCIÓ A TERMÉSZETTUDOMÁNYOS OKTATÁSBAN KONFERENCIA ÉS JÓ GYAKORLAT BÖRZE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55795-8C05-4838-A3B4-CE5E9E0528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88623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2018.11.16.</a:t>
            </a: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A BIBLIAI INTEGRÁCIÓ A TERMÉSZETTUDOMÁNYOS OKTATÁSBAN KONFERENCIA ÉS JÓ GYAKORLAT BÖRZE</a:t>
            </a: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55795-8C05-4838-A3B4-CE5E9E0528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95675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2018.11.16.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A BIBLIAI INTEGRÁCIÓ A TERMÉSZETTUDOMÁNYOS OKTATÁSBAN KONFERENCIA ÉS JÓ GYAKORLAT BÖRZE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55795-8C05-4838-A3B4-CE5E9E0528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2557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2018.11.16.</a:t>
            </a: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A BIBLIAI INTEGRÁCIÓ A TERMÉSZETTUDOMÁNYOS OKTATÁSBAN KONFERENCIA ÉS JÓ GYAKORLAT BÖRZE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55795-8C05-4838-A3B4-CE5E9E0528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39433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2018.11.16.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A BIBLIAI INTEGRÁCIÓ A TERMÉSZETTUDOMÁNYOS OKTATÁSBAN KONFERENCIA ÉS JÓ GYAKORLAT BÖRZE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55795-8C05-4838-A3B4-CE5E9E0528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1320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2018.11.16.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A BIBLIAI INTEGRÁCIÓ A TERMÉSZETTUDOMÁNYOS OKTATÁSBAN KONFERENCIA ÉS JÓ GYAKORLAT BÖRZE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55795-8C05-4838-A3B4-CE5E9E0528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6585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/>
              <a:t>2018.11.16.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/>
              <a:t>A BIBLIAI INTEGRÁCIÓ A TERMÉSZETTUDOMÁNYOS OKTATÁSBAN KONFERENCIA ÉS JÓ GYAKORLAT BÖRZE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55795-8C05-4838-A3B4-CE5E9E0528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8190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emf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Innováció a református iskolákban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  <a:p>
            <a:r>
              <a:rPr lang="hu-HU" sz="3600" dirty="0"/>
              <a:t>Kopp Erika </a:t>
            </a:r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E104EBC-B55C-4F39-82F7-FB02BE7F88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40042" y="6256422"/>
            <a:ext cx="2041358" cy="465054"/>
          </a:xfrm>
        </p:spPr>
        <p:txBody>
          <a:bodyPr/>
          <a:lstStyle/>
          <a:p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2018.11.16.</a:t>
            </a: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FBB43A0-36E0-457D-8306-2B5987088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15314"/>
            <a:ext cx="4103914" cy="306161"/>
          </a:xfrm>
        </p:spPr>
        <p:txBody>
          <a:bodyPr/>
          <a:lstStyle/>
          <a:p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BIBLIAI INTEGRÁCIÓ A TERMÉSZETTUDOMÁNYOS OKTATÁSBAN KONFERENCIA ÉS JÓ GYAKORLAT BÖRZE</a:t>
            </a: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9263C7D-BC4C-448E-8EFB-59E32C366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55795-8C05-4838-A3B4-CE5E9E0528D4}" type="slidenum">
              <a:rPr lang="hu-HU" smtClean="0"/>
              <a:t>1</a:t>
            </a:fld>
            <a:endParaRPr lang="hu-HU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CA6BC6E8-0FB8-4B62-970F-EDFBA27466D0}"/>
              </a:ext>
            </a:extLst>
          </p:cNvPr>
          <p:cNvSpPr txBox="1"/>
          <p:nvPr/>
        </p:nvSpPr>
        <p:spPr>
          <a:xfrm>
            <a:off x="1886857" y="503645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 fejlesztés Magyarország Kormánya támogatásával, az EGYH-KCP-16-P-0127 számú projekt keretében valósul meg.</a:t>
            </a:r>
          </a:p>
        </p:txBody>
      </p:sp>
    </p:spTree>
    <p:extLst>
      <p:ext uri="{BB962C8B-B14F-4D97-AF65-F5344CB8AC3E}">
        <p14:creationId xmlns:p14="http://schemas.microsoft.com/office/powerpoint/2010/main" val="18592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198FEA1-1EFC-4DF0-B3B7-A79F93888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4658" y="0"/>
            <a:ext cx="7772400" cy="1325563"/>
          </a:xfrm>
        </p:spPr>
        <p:txBody>
          <a:bodyPr>
            <a:normAutofit/>
          </a:bodyPr>
          <a:lstStyle/>
          <a:p>
            <a:r>
              <a:rPr lang="hu-HU" sz="4000" dirty="0"/>
              <a:t>Javaslatok, </a:t>
            </a:r>
            <a:r>
              <a:rPr lang="hu-HU" sz="4000" dirty="0" err="1"/>
              <a:t>továbblépés</a:t>
            </a:r>
            <a:r>
              <a:rPr lang="hu-HU" sz="4000" dirty="0"/>
              <a:t> lehetséges irányai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4A36963-07F7-476E-9158-444F409CC2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Tudástérkép létrehozása</a:t>
            </a:r>
          </a:p>
          <a:p>
            <a:r>
              <a:rPr lang="hu-HU" dirty="0"/>
              <a:t>Vezetőképzésben belső tudásmegosztás fontossága, lehetőségeit, formái</a:t>
            </a:r>
          </a:p>
          <a:p>
            <a:r>
              <a:rPr lang="hu-HU" dirty="0"/>
              <a:t>Továbbképzések: tudásmegosztásra felkészítés</a:t>
            </a:r>
          </a:p>
          <a:p>
            <a:r>
              <a:rPr lang="hu-HU" dirty="0"/>
              <a:t>Jó gyakorlatok további </a:t>
            </a:r>
            <a:r>
              <a:rPr lang="hu-HU" dirty="0" err="1"/>
              <a:t>disszeminációja</a:t>
            </a:r>
            <a:endParaRPr lang="hu-HU" dirty="0"/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C974AFB-2B65-4DCA-9B4B-92B084557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2018.11.16.</a:t>
            </a: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BEF3F20-A935-4027-8F10-8914D6EAA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A BIBLIAI INTEGRÁCIÓ A TERMÉSZETTUDOMÁNYOS OKTATÁSBAN KONFERENCIA ÉS JÓ GYAKORLAT BÖRZE</a:t>
            </a: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8E3CB66-FD51-4E90-ADD7-A4CFC5A71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55795-8C05-4838-A3B4-CE5E9E0528D4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1755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74849D34-7CB9-4840-A7D5-553B28EEB9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Köszönöm!</a:t>
            </a:r>
            <a:br>
              <a:rPr lang="hu-HU" dirty="0"/>
            </a:br>
            <a:endParaRPr lang="hu-HU" dirty="0"/>
          </a:p>
        </p:txBody>
      </p:sp>
      <p:sp>
        <p:nvSpPr>
          <p:cNvPr id="5" name="Alcím 4">
            <a:extLst>
              <a:ext uri="{FF2B5EF4-FFF2-40B4-BE49-F238E27FC236}">
                <a16:creationId xmlns:a16="http://schemas.microsoft.com/office/drawing/2014/main" id="{7EB21474-E54B-4C96-BA67-D6DDF0BF1C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Kopp Erika</a:t>
            </a:r>
          </a:p>
          <a:p>
            <a:r>
              <a:rPr lang="hu-HU" dirty="0"/>
              <a:t>kopp.erika@reformatus.hu</a:t>
            </a:r>
          </a:p>
        </p:txBody>
      </p:sp>
      <p:sp>
        <p:nvSpPr>
          <p:cNvPr id="6" name="Dátum helye 5">
            <a:extLst>
              <a:ext uri="{FF2B5EF4-FFF2-40B4-BE49-F238E27FC236}">
                <a16:creationId xmlns:a16="http://schemas.microsoft.com/office/drawing/2014/main" id="{F73C49BC-1F85-4134-AFA3-AC198143B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2018.11.16.</a:t>
            </a:r>
          </a:p>
        </p:txBody>
      </p:sp>
      <p:sp>
        <p:nvSpPr>
          <p:cNvPr id="7" name="Élőláb helye 6">
            <a:extLst>
              <a:ext uri="{FF2B5EF4-FFF2-40B4-BE49-F238E27FC236}">
                <a16:creationId xmlns:a16="http://schemas.microsoft.com/office/drawing/2014/main" id="{45653F42-BE43-4216-96ED-66C6D6168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A BIBLIAI INTEGRÁCIÓ A TERMÉSZETTUDOMÁNYOS OKTATÁSBAN KONFERENCIA ÉS JÓ GYAKORLAT BÖRZE</a:t>
            </a:r>
          </a:p>
        </p:txBody>
      </p:sp>
      <p:sp>
        <p:nvSpPr>
          <p:cNvPr id="8" name="Dia számának helye 7">
            <a:extLst>
              <a:ext uri="{FF2B5EF4-FFF2-40B4-BE49-F238E27FC236}">
                <a16:creationId xmlns:a16="http://schemas.microsoft.com/office/drawing/2014/main" id="{36901A78-A602-4877-876D-86FC02140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55795-8C05-4838-A3B4-CE5E9E0528D4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6149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429000" y="18255"/>
            <a:ext cx="7744326" cy="1325563"/>
          </a:xfrm>
          <a:noFill/>
        </p:spPr>
        <p:txBody>
          <a:bodyPr/>
          <a:lstStyle/>
          <a:p>
            <a:r>
              <a:rPr lang="hu-HU" dirty="0"/>
              <a:t>ELŐADÁS SZERKEZETE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159042" y="1825625"/>
            <a:ext cx="5181600" cy="4351338"/>
          </a:xfrm>
          <a:ln w="9525">
            <a:solidFill>
              <a:schemeClr val="tx1"/>
            </a:solidFill>
          </a:ln>
        </p:spPr>
        <p:txBody>
          <a:bodyPr numCol="1" spcCol="540000">
            <a:normAutofit fontScale="77500" lnSpcReduction="20000"/>
          </a:bodyPr>
          <a:lstStyle/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hu-HU" b="1" dirty="0"/>
              <a:t>Problémák, kontextus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hu-HU" b="1" dirty="0"/>
              <a:t>Célok összefoglalása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hu-HU" b="1" dirty="0"/>
              <a:t>Kutatás folyamatának áttekintése</a:t>
            </a:r>
          </a:p>
          <a:p>
            <a:pPr lvl="1">
              <a:lnSpc>
                <a:spcPct val="200000"/>
              </a:lnSpc>
            </a:pPr>
            <a:r>
              <a:rPr lang="hu-HU" dirty="0"/>
              <a:t>Célok</a:t>
            </a:r>
          </a:p>
          <a:p>
            <a:pPr lvl="1">
              <a:lnSpc>
                <a:spcPct val="200000"/>
              </a:lnSpc>
            </a:pPr>
            <a:r>
              <a:rPr lang="hu-HU" dirty="0"/>
              <a:t>Fő elemek, szakaszok, produktumok</a:t>
            </a:r>
          </a:p>
          <a:p>
            <a:pPr lvl="1">
              <a:lnSpc>
                <a:spcPct val="200000"/>
              </a:lnSpc>
            </a:pPr>
            <a:r>
              <a:rPr lang="hu-HU" dirty="0"/>
              <a:t>Dilemmák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111D90AC-B652-4880-AA11-0EF3D73725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45967" y="1825625"/>
            <a:ext cx="5201653" cy="4270375"/>
          </a:xfrm>
          <a:ln w="3175"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pPr marL="514350" indent="-514350">
              <a:lnSpc>
                <a:spcPct val="200000"/>
              </a:lnSpc>
              <a:buFont typeface="+mj-lt"/>
              <a:buAutoNum type="arabicPeriod" startAt="4"/>
            </a:pPr>
            <a:r>
              <a:rPr lang="hu-HU" b="1" dirty="0"/>
              <a:t>Esetek rövid bemutatása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 startAt="4"/>
            </a:pPr>
            <a:r>
              <a:rPr lang="hu-HU" b="1" dirty="0"/>
              <a:t>Eredmények: esettanulmányok alapján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 startAt="4"/>
            </a:pPr>
            <a:r>
              <a:rPr lang="hu-HU" b="1" dirty="0"/>
              <a:t>Következtetések: </a:t>
            </a:r>
          </a:p>
          <a:p>
            <a:pPr lvl="1">
              <a:lnSpc>
                <a:spcPct val="200000"/>
              </a:lnSpc>
            </a:pPr>
            <a:r>
              <a:rPr lang="hu-HU" dirty="0"/>
              <a:t>Református iskolák</a:t>
            </a:r>
          </a:p>
          <a:p>
            <a:pPr lvl="1">
              <a:lnSpc>
                <a:spcPct val="200000"/>
              </a:lnSpc>
            </a:pPr>
            <a:r>
              <a:rPr lang="hu-HU" dirty="0"/>
              <a:t>Rendszerszintű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 startAt="4"/>
            </a:pPr>
            <a:r>
              <a:rPr lang="hu-HU" b="1" dirty="0"/>
              <a:t>Javaslatok, további fejlesztés irányai</a:t>
            </a:r>
          </a:p>
          <a:p>
            <a:pPr marL="971550" lvl="1" indent="-514350">
              <a:lnSpc>
                <a:spcPct val="200000"/>
              </a:lnSpc>
              <a:buFont typeface="+mj-lt"/>
              <a:buAutoNum type="arabicPeriod"/>
            </a:pPr>
            <a:endParaRPr lang="hu-HU" dirty="0"/>
          </a:p>
          <a:p>
            <a:endParaRPr lang="hu-HU" dirty="0"/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EE23CD65-F24C-46E7-99E1-B6D05DDC64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9620" y="6356350"/>
            <a:ext cx="2201779" cy="365125"/>
          </a:xfrm>
        </p:spPr>
        <p:txBody>
          <a:bodyPr/>
          <a:lstStyle/>
          <a:p>
            <a:r>
              <a:rPr lang="hu-HU" dirty="0"/>
              <a:t>2018.11.16.</a:t>
            </a:r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0CD67ED0-6D81-45B3-B766-03C3A643D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A BIBLIAI INTEGRÁCIÓ A TERMÉSZETTUDOMÁNYOS OKTATÁSBAN KONFERENCIA ÉS JÓ GYAKORLAT BÖRZE</a:t>
            </a: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574D9522-FA4D-42C4-A40F-9A0237920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55795-8C05-4838-A3B4-CE5E9E0528D4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1108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581400" y="18255"/>
            <a:ext cx="7772400" cy="1325563"/>
          </a:xfrm>
          <a:noFill/>
        </p:spPr>
        <p:txBody>
          <a:bodyPr/>
          <a:lstStyle/>
          <a:p>
            <a:r>
              <a:rPr lang="hu-HU" dirty="0"/>
              <a:t>Problémák, kontextus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EE23CD65-F24C-46E7-99E1-B6D05DDC6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/>
              <a:t>2018.11.16.</a:t>
            </a:r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0CD67ED0-6D81-45B3-B766-03C3A643D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A BIBLIAI INTEGRÁCIÓ A TERMÉSZETTUDOMÁNYOS OKTATÁSBAN KONFERENCIA ÉS JÓ GYAKORLAT BÖRZE</a:t>
            </a: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574D9522-FA4D-42C4-A40F-9A0237920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55795-8C05-4838-A3B4-CE5E9E0528D4}" type="slidenum">
              <a:rPr lang="hu-HU" smtClean="0"/>
              <a:t>3</a:t>
            </a:fld>
            <a:endParaRPr lang="hu-HU"/>
          </a:p>
        </p:txBody>
      </p:sp>
      <p:graphicFrame>
        <p:nvGraphicFramePr>
          <p:cNvPr id="10" name="Tartalom helye 9">
            <a:extLst>
              <a:ext uri="{FF2B5EF4-FFF2-40B4-BE49-F238E27FC236}">
                <a16:creationId xmlns:a16="http://schemas.microsoft.com/office/drawing/2014/main" id="{5B0DFBD2-4C03-4408-9C2B-029151FC0A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4964968"/>
              </p:ext>
            </p:extLst>
          </p:nvPr>
        </p:nvGraphicFramePr>
        <p:xfrm>
          <a:off x="0" y="1146630"/>
          <a:ext cx="12104914" cy="5602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75623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F7BC9DC-A0CE-405F-B816-0A677949F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978" y="365126"/>
            <a:ext cx="7553409" cy="741779"/>
          </a:xfrm>
        </p:spPr>
        <p:txBody>
          <a:bodyPr/>
          <a:lstStyle/>
          <a:p>
            <a:r>
              <a:rPr lang="hu-HU" dirty="0"/>
              <a:t>Célok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DB2BB5F1-BF03-4A9F-937C-91723B7E3E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1495" y="1681163"/>
            <a:ext cx="4666080" cy="823912"/>
          </a:xfrm>
        </p:spPr>
        <p:txBody>
          <a:bodyPr/>
          <a:lstStyle/>
          <a:p>
            <a:pPr algn="ctr"/>
            <a:r>
              <a:rPr lang="hu-HU" dirty="0"/>
              <a:t>Kutatás céljai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C2D1CA22-1005-4C67-961A-695394E1A0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31495" y="2505075"/>
            <a:ext cx="4666080" cy="3684588"/>
          </a:xfrm>
        </p:spPr>
        <p:txBody>
          <a:bodyPr>
            <a:normAutofit/>
          </a:bodyPr>
          <a:lstStyle/>
          <a:p>
            <a:r>
              <a:rPr lang="hu-HU" dirty="0"/>
              <a:t>Református iskolák arculatépítése</a:t>
            </a:r>
          </a:p>
          <a:p>
            <a:r>
              <a:rPr lang="hu-HU" dirty="0"/>
              <a:t>Alrendszerszintű fejlesztések</a:t>
            </a:r>
          </a:p>
          <a:p>
            <a:r>
              <a:rPr lang="hu-HU" dirty="0"/>
              <a:t>Eltérő fenntartói csoportokhoz tartozó intézmények közti párbeszéd</a:t>
            </a:r>
          </a:p>
          <a:p>
            <a:endParaRPr lang="hu-HU" dirty="0"/>
          </a:p>
        </p:txBody>
      </p:sp>
      <p:sp>
        <p:nvSpPr>
          <p:cNvPr id="7" name="Szöveg helye 6">
            <a:extLst>
              <a:ext uri="{FF2B5EF4-FFF2-40B4-BE49-F238E27FC236}">
                <a16:creationId xmlns:a16="http://schemas.microsoft.com/office/drawing/2014/main" id="{1E97FDF4-1F9A-41EA-8CCF-79FBBDEE54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hu-HU" dirty="0"/>
              <a:t>Bemutató céljai</a:t>
            </a:r>
          </a:p>
        </p:txBody>
      </p:sp>
      <p:sp>
        <p:nvSpPr>
          <p:cNvPr id="8" name="Tartalom helye 7">
            <a:extLst>
              <a:ext uri="{FF2B5EF4-FFF2-40B4-BE49-F238E27FC236}">
                <a16:creationId xmlns:a16="http://schemas.microsoft.com/office/drawing/2014/main" id="{F53056E2-4655-4C0F-A57B-E60D662925A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hu-HU" dirty="0"/>
              <a:t>Református iskolák rendszere fejlesztéséhez input</a:t>
            </a:r>
          </a:p>
          <a:p>
            <a:r>
              <a:rPr lang="hu-HU" dirty="0"/>
              <a:t>Problémák bemutatása</a:t>
            </a:r>
          </a:p>
          <a:p>
            <a:r>
              <a:rPr lang="hu-HU" dirty="0"/>
              <a:t>Eredmények alapján javaslatok megfogalmazása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0A9A7BA-BDCA-4975-9692-36F773D03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2018.11.16.</a:t>
            </a:r>
          </a:p>
        </p:txBody>
      </p:sp>
      <p:sp>
        <p:nvSpPr>
          <p:cNvPr id="10" name="Élőláb helye 9">
            <a:extLst>
              <a:ext uri="{FF2B5EF4-FFF2-40B4-BE49-F238E27FC236}">
                <a16:creationId xmlns:a16="http://schemas.microsoft.com/office/drawing/2014/main" id="{87880244-3CCB-43E0-9365-C5674BA8E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A BIBLIAI INTEGRÁCIÓ A TERMÉSZETTUDOMÁNYOS OKTATÁSBAN KONFERENCIA ÉS JÓ GYAKORLAT BÖRZE</a:t>
            </a:r>
          </a:p>
        </p:txBody>
      </p:sp>
      <p:sp>
        <p:nvSpPr>
          <p:cNvPr id="11" name="Dia számának helye 10">
            <a:extLst>
              <a:ext uri="{FF2B5EF4-FFF2-40B4-BE49-F238E27FC236}">
                <a16:creationId xmlns:a16="http://schemas.microsoft.com/office/drawing/2014/main" id="{C4075620-2191-4FD8-9A94-9EF1D1B9E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55795-8C05-4838-A3B4-CE5E9E0528D4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1805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60817" y="-525235"/>
            <a:ext cx="7070497" cy="1600200"/>
          </a:xfrm>
          <a:noFill/>
        </p:spPr>
        <p:txBody>
          <a:bodyPr>
            <a:normAutofit/>
          </a:bodyPr>
          <a:lstStyle/>
          <a:p>
            <a:r>
              <a:rPr lang="hu-HU" dirty="0"/>
              <a:t>KUTATÁS</a:t>
            </a:r>
            <a:br>
              <a:rPr lang="hu-HU" dirty="0"/>
            </a:br>
            <a:r>
              <a:rPr lang="hu-HU" dirty="0"/>
              <a:t>FOLYAMATA</a:t>
            </a:r>
          </a:p>
        </p:txBody>
      </p:sp>
      <p:sp>
        <p:nvSpPr>
          <p:cNvPr id="8" name="Szöveg helye 7">
            <a:extLst>
              <a:ext uri="{FF2B5EF4-FFF2-40B4-BE49-F238E27FC236}">
                <a16:creationId xmlns:a16="http://schemas.microsoft.com/office/drawing/2014/main" id="{BD77B77B-48B5-4177-A0A6-D151ECA0975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74FEB87C-39F9-4A29-B2CC-20AE9E66A2A5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3541713" y="1074965"/>
            <a:ext cx="6432550" cy="5270500"/>
          </a:xfrm>
          <a:prstGeom prst="rect">
            <a:avLst/>
          </a:prstGeom>
        </p:spPr>
      </p:pic>
      <p:graphicFrame>
        <p:nvGraphicFramePr>
          <p:cNvPr id="10" name="Tartalom helye 6">
            <a:extLst>
              <a:ext uri="{FF2B5EF4-FFF2-40B4-BE49-F238E27FC236}">
                <a16:creationId xmlns:a16="http://schemas.microsoft.com/office/drawing/2014/main" id="{BD0CA7A9-A054-45F3-ACA3-1536FAFF5ECD}"/>
              </a:ext>
            </a:extLst>
          </p:cNvPr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3156369808"/>
              </p:ext>
            </p:extLst>
          </p:nvPr>
        </p:nvGraphicFramePr>
        <p:xfrm>
          <a:off x="1174069" y="1762012"/>
          <a:ext cx="5748338" cy="4402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Dátum helye 2">
            <a:extLst>
              <a:ext uri="{FF2B5EF4-FFF2-40B4-BE49-F238E27FC236}">
                <a16:creationId xmlns:a16="http://schemas.microsoft.com/office/drawing/2014/main" id="{453D76CF-C3FE-4A3F-8458-01B9DE431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2018.11.16.</a:t>
            </a: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C98DB7DE-DE31-45D4-B166-D3A1BB775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A BIBLIAI INTEGRÁCIÓ A TERMÉSZETTUDOMÁNYOS OKTATÁSBAN KONFERENCIA ÉS JÓ GYAKORLAT BÖRZE</a:t>
            </a: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78B1CFAB-5E85-4643-9E0D-3CB180616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55795-8C05-4838-A3B4-CE5E9E0528D4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493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Graphic spid="10" grpId="1">
        <p:bldAsOne/>
      </p:bldGraphic>
      <p:bldGraphic spid="10" grpId="2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529263" y="79458"/>
            <a:ext cx="7824537" cy="1325563"/>
          </a:xfrm>
        </p:spPr>
        <p:txBody>
          <a:bodyPr>
            <a:noAutofit/>
          </a:bodyPr>
          <a:lstStyle/>
          <a:p>
            <a:r>
              <a:rPr lang="hu-HU" sz="3600" dirty="0"/>
              <a:t>EREDMÉNYEK 1. </a:t>
            </a:r>
            <a:r>
              <a:rPr lang="hu-HU" sz="3600" dirty="0" err="1"/>
              <a:t>Innova</a:t>
            </a:r>
            <a:r>
              <a:rPr lang="hu-HU" sz="3600" dirty="0"/>
              <a:t> adatbázis</a:t>
            </a:r>
          </a:p>
        </p:txBody>
      </p:sp>
      <p:sp>
        <p:nvSpPr>
          <p:cNvPr id="7" name="Tartalom helye 6">
            <a:extLst>
              <a:ext uri="{FF2B5EF4-FFF2-40B4-BE49-F238E27FC236}">
                <a16:creationId xmlns:a16="http://schemas.microsoft.com/office/drawing/2014/main" id="{A2FF2A7C-EFCC-47C3-BAF3-9EEE787D8D8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Adatbázis:</a:t>
            </a:r>
          </a:p>
          <a:p>
            <a:r>
              <a:rPr lang="hu-HU" dirty="0"/>
              <a:t>szélsőséges eseteket jól mutatja</a:t>
            </a:r>
          </a:p>
          <a:p>
            <a:r>
              <a:rPr lang="hu-HU" dirty="0"/>
              <a:t>árnyalatokat természetesen nem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graphicFrame>
        <p:nvGraphicFramePr>
          <p:cNvPr id="8" name="Tartalom helye 7">
            <a:extLst>
              <a:ext uri="{FF2B5EF4-FFF2-40B4-BE49-F238E27FC236}">
                <a16:creationId xmlns:a16="http://schemas.microsoft.com/office/drawing/2014/main" id="{7B9BE352-649B-4EAB-9F46-0031840C347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04138293"/>
              </p:ext>
            </p:extLst>
          </p:nvPr>
        </p:nvGraphicFramePr>
        <p:xfrm>
          <a:off x="196516" y="136524"/>
          <a:ext cx="8081209" cy="617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Dátum helye 8">
            <a:extLst>
              <a:ext uri="{FF2B5EF4-FFF2-40B4-BE49-F238E27FC236}">
                <a16:creationId xmlns:a16="http://schemas.microsoft.com/office/drawing/2014/main" id="{E510D467-2756-47F0-992D-14AD83DA3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2018.11.16.</a:t>
            </a:r>
          </a:p>
        </p:txBody>
      </p:sp>
      <p:sp>
        <p:nvSpPr>
          <p:cNvPr id="10" name="Élőláb helye 9">
            <a:extLst>
              <a:ext uri="{FF2B5EF4-FFF2-40B4-BE49-F238E27FC236}">
                <a16:creationId xmlns:a16="http://schemas.microsoft.com/office/drawing/2014/main" id="{D0A6F30F-4636-4BB8-8CE6-CD5FF2F1D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A BIBLIAI INTEGRÁCIÓ A TERMÉSZETTUDOMÁNYOS OKTATÁSBAN KONFERENCIA ÉS JÓ GYAKORLAT BÖRZE</a:t>
            </a:r>
          </a:p>
        </p:txBody>
      </p:sp>
      <p:sp>
        <p:nvSpPr>
          <p:cNvPr id="11" name="Dia számának helye 10">
            <a:extLst>
              <a:ext uri="{FF2B5EF4-FFF2-40B4-BE49-F238E27FC236}">
                <a16:creationId xmlns:a16="http://schemas.microsoft.com/office/drawing/2014/main" id="{F3EE6809-7496-4EAD-AF35-771B658E6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55795-8C05-4838-A3B4-CE5E9E0528D4}" type="slidenum">
              <a:rPr lang="hu-HU" smtClean="0"/>
              <a:t>6</a:t>
            </a:fld>
            <a:endParaRPr lang="hu-HU"/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6EC71C87-7912-4F91-A55D-D06F49562E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6932351"/>
              </p:ext>
            </p:extLst>
          </p:nvPr>
        </p:nvGraphicFramePr>
        <p:xfrm>
          <a:off x="4038600" y="681037"/>
          <a:ext cx="7824537" cy="5997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42403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8" grpId="1">
        <p:bldAsOne/>
      </p:bldGraphic>
      <p:bldGraphic spid="12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517232" y="0"/>
            <a:ext cx="8674768" cy="1325563"/>
          </a:xfrm>
          <a:noFill/>
        </p:spPr>
        <p:txBody>
          <a:bodyPr/>
          <a:lstStyle/>
          <a:p>
            <a:r>
              <a:rPr lang="hu-HU" dirty="0"/>
              <a:t>ESETTANULMÁNYOK</a:t>
            </a:r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170F7AF7-4415-497B-A49D-FC789068B581}"/>
              </a:ext>
            </a:extLst>
          </p:cNvPr>
          <p:cNvSpPr/>
          <p:nvPr/>
        </p:nvSpPr>
        <p:spPr>
          <a:xfrm>
            <a:off x="1411705" y="1412648"/>
            <a:ext cx="10780295" cy="55324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77F9B9E4-E9BA-4DFD-9914-92DEDA678B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720" y="1375232"/>
            <a:ext cx="7201550" cy="4415968"/>
          </a:xfrm>
          <a:prstGeom prst="rect">
            <a:avLst/>
          </a:prstGeom>
        </p:spPr>
      </p:pic>
      <p:sp>
        <p:nvSpPr>
          <p:cNvPr id="13" name="Felirat: vonal 12">
            <a:extLst>
              <a:ext uri="{FF2B5EF4-FFF2-40B4-BE49-F238E27FC236}">
                <a16:creationId xmlns:a16="http://schemas.microsoft.com/office/drawing/2014/main" id="{3F7B3166-5F45-49EA-B128-90F79C2A44CA}"/>
              </a:ext>
            </a:extLst>
          </p:cNvPr>
          <p:cNvSpPr/>
          <p:nvPr/>
        </p:nvSpPr>
        <p:spPr>
          <a:xfrm>
            <a:off x="2151702" y="1059543"/>
            <a:ext cx="3450581" cy="1651464"/>
          </a:xfrm>
          <a:prstGeom prst="borderCallout1">
            <a:avLst>
              <a:gd name="adj1" fmla="val 115675"/>
              <a:gd name="adj2" fmla="val 104396"/>
              <a:gd name="adj3" fmla="val 95577"/>
              <a:gd name="adj4" fmla="val 45618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/>
              <a:t>5. ESETTANULMÁNY:</a:t>
            </a:r>
          </a:p>
          <a:p>
            <a:pPr algn="ctr"/>
            <a:r>
              <a:rPr lang="hu-HU" dirty="0"/>
              <a:t>Többcélú intézmény, eredetileg általános iskola, lakótelepi környezet, főváros</a:t>
            </a:r>
          </a:p>
          <a:p>
            <a:pPr algn="ctr"/>
            <a:r>
              <a:rPr lang="hu-HU" dirty="0"/>
              <a:t>Tanulók: 640 fő</a:t>
            </a:r>
          </a:p>
          <a:p>
            <a:pPr algn="ctr"/>
            <a:endParaRPr lang="hu-HU" dirty="0"/>
          </a:p>
        </p:txBody>
      </p:sp>
      <p:sp>
        <p:nvSpPr>
          <p:cNvPr id="14" name="Felirat: vonal 13">
            <a:extLst>
              <a:ext uri="{FF2B5EF4-FFF2-40B4-BE49-F238E27FC236}">
                <a16:creationId xmlns:a16="http://schemas.microsoft.com/office/drawing/2014/main" id="{324256B9-B26E-4FA8-A813-1BB6D611D1C4}"/>
              </a:ext>
            </a:extLst>
          </p:cNvPr>
          <p:cNvSpPr/>
          <p:nvPr/>
        </p:nvSpPr>
        <p:spPr>
          <a:xfrm>
            <a:off x="8165432" y="1989221"/>
            <a:ext cx="3705726" cy="2037347"/>
          </a:xfrm>
          <a:prstGeom prst="borderCallout1">
            <a:avLst>
              <a:gd name="adj1" fmla="val 99852"/>
              <a:gd name="adj2" fmla="val 22402"/>
              <a:gd name="adj3" fmla="val 109350"/>
              <a:gd name="adj4" fmla="val -5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hu-HU" dirty="0"/>
              <a:t>ESETTANULMÁNY</a:t>
            </a:r>
          </a:p>
          <a:p>
            <a:pPr algn="ctr"/>
            <a:r>
              <a:rPr lang="hu-HU" dirty="0"/>
              <a:t>Többcélú intézmény, eredetileg hagyományos gimn., kisváros, környékbeli települések elszívó hatása, környékben HHH jelentős</a:t>
            </a:r>
          </a:p>
          <a:p>
            <a:pPr algn="ctr"/>
            <a:r>
              <a:rPr lang="hu-HU" dirty="0"/>
              <a:t>Tanulók: 971 fő</a:t>
            </a:r>
          </a:p>
        </p:txBody>
      </p:sp>
      <p:sp>
        <p:nvSpPr>
          <p:cNvPr id="15" name="Felirat: vonal 14">
            <a:extLst>
              <a:ext uri="{FF2B5EF4-FFF2-40B4-BE49-F238E27FC236}">
                <a16:creationId xmlns:a16="http://schemas.microsoft.com/office/drawing/2014/main" id="{FC7C9D6C-0A57-4337-9144-AA68AB55A497}"/>
              </a:ext>
            </a:extLst>
          </p:cNvPr>
          <p:cNvSpPr/>
          <p:nvPr/>
        </p:nvSpPr>
        <p:spPr>
          <a:xfrm>
            <a:off x="8033651" y="4734728"/>
            <a:ext cx="3396342" cy="1938788"/>
          </a:xfrm>
          <a:prstGeom prst="borderCallout1">
            <a:avLst>
              <a:gd name="adj1" fmla="val 61532"/>
              <a:gd name="adj2" fmla="val -341"/>
              <a:gd name="adj3" fmla="val -91119"/>
              <a:gd name="adj4" fmla="val -2680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/>
              <a:t>2. ESETTANULMÁNY</a:t>
            </a:r>
          </a:p>
          <a:p>
            <a:pPr algn="ctr"/>
            <a:r>
              <a:rPr lang="hu-HU" dirty="0"/>
              <a:t>Többcélú intézmény, új alapítású, döntően katolikus környezet, HHH jelentős aránya</a:t>
            </a:r>
          </a:p>
          <a:p>
            <a:pPr algn="ctr"/>
            <a:r>
              <a:rPr lang="hu-HU" dirty="0"/>
              <a:t>Tanulók: 850 fő</a:t>
            </a:r>
          </a:p>
        </p:txBody>
      </p:sp>
      <p:sp>
        <p:nvSpPr>
          <p:cNvPr id="16" name="Felirat: vonal 15">
            <a:extLst>
              <a:ext uri="{FF2B5EF4-FFF2-40B4-BE49-F238E27FC236}">
                <a16:creationId xmlns:a16="http://schemas.microsoft.com/office/drawing/2014/main" id="{A50C7544-938B-4002-B7B0-E2FCE0A50699}"/>
              </a:ext>
            </a:extLst>
          </p:cNvPr>
          <p:cNvSpPr/>
          <p:nvPr/>
        </p:nvSpPr>
        <p:spPr>
          <a:xfrm>
            <a:off x="4100054" y="4815680"/>
            <a:ext cx="3004458" cy="1599634"/>
          </a:xfrm>
          <a:prstGeom prst="borderCallout1">
            <a:avLst>
              <a:gd name="adj1" fmla="val 1891"/>
              <a:gd name="adj2" fmla="val 77174"/>
              <a:gd name="adj3" fmla="val -50230"/>
              <a:gd name="adj4" fmla="val 10804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dirty="0"/>
          </a:p>
          <a:p>
            <a:pPr algn="ctr"/>
            <a:r>
              <a:rPr lang="hu-HU" dirty="0"/>
              <a:t>3. ESETTANULMÁNY</a:t>
            </a:r>
          </a:p>
          <a:p>
            <a:pPr algn="ctr"/>
            <a:r>
              <a:rPr lang="hu-HU" dirty="0"/>
              <a:t>Többcélú intézmény, eredetileg hagyományos gimn., kisváros, HHH átlagos</a:t>
            </a:r>
          </a:p>
          <a:p>
            <a:pPr algn="ctr"/>
            <a:r>
              <a:rPr lang="hu-HU" dirty="0"/>
              <a:t>Tanulók: 1155 fő</a:t>
            </a:r>
          </a:p>
          <a:p>
            <a:pPr algn="ctr"/>
            <a:endParaRPr lang="hu-HU" dirty="0"/>
          </a:p>
        </p:txBody>
      </p:sp>
      <p:sp>
        <p:nvSpPr>
          <p:cNvPr id="17" name="Felirat: vonal 16">
            <a:extLst>
              <a:ext uri="{FF2B5EF4-FFF2-40B4-BE49-F238E27FC236}">
                <a16:creationId xmlns:a16="http://schemas.microsoft.com/office/drawing/2014/main" id="{CA907561-DBFB-475F-A39E-4E911F745517}"/>
              </a:ext>
            </a:extLst>
          </p:cNvPr>
          <p:cNvSpPr/>
          <p:nvPr/>
        </p:nvSpPr>
        <p:spPr>
          <a:xfrm>
            <a:off x="8881215" y="835336"/>
            <a:ext cx="2989943" cy="2037347"/>
          </a:xfrm>
          <a:prstGeom prst="borderCallout1">
            <a:avLst>
              <a:gd name="adj1" fmla="val 28724"/>
              <a:gd name="adj2" fmla="val 1861"/>
              <a:gd name="adj3" fmla="val 59782"/>
              <a:gd name="adj4" fmla="val -4270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/>
              <a:t>4. ESETTANULMÁNY</a:t>
            </a:r>
          </a:p>
          <a:p>
            <a:pPr algn="ctr"/>
            <a:r>
              <a:rPr lang="hu-HU" dirty="0"/>
              <a:t>Többcélú intézmény, hagyományos gimnázium, régiós problémák, HHH a régióban jelentős</a:t>
            </a:r>
          </a:p>
          <a:p>
            <a:pPr algn="ctr"/>
            <a:r>
              <a:rPr lang="hu-HU" dirty="0"/>
              <a:t>Tanulók: 654 fő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2BEE3D5F-6BA0-447E-8C5C-26D4DE97E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2018.11.16.</a:t>
            </a: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15E3EC32-13BF-4AAC-A3BD-7B8F08321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A BIBLIAI INTEGRÁCIÓ A TERMÉSZETTUDOMÁNYOS OKTATÁSBAN KONFERENCIA ÉS JÓ GYAKORLAT BÖRZE</a:t>
            </a: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81AF3DC8-9AC9-4322-8995-1B106024C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55795-8C05-4838-A3B4-CE5E9E0528D4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008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689684" y="18255"/>
            <a:ext cx="7664116" cy="1325563"/>
          </a:xfrm>
        </p:spPr>
        <p:txBody>
          <a:bodyPr>
            <a:noAutofit/>
          </a:bodyPr>
          <a:lstStyle/>
          <a:p>
            <a:r>
              <a:rPr lang="hu-HU" sz="3600" dirty="0"/>
              <a:t>EREDMÉNYEK 2. esettanulmányok</a:t>
            </a:r>
          </a:p>
        </p:txBody>
      </p:sp>
      <p:sp>
        <p:nvSpPr>
          <p:cNvPr id="7" name="Tartalom helye 6">
            <a:extLst>
              <a:ext uri="{FF2B5EF4-FFF2-40B4-BE49-F238E27FC236}">
                <a16:creationId xmlns:a16="http://schemas.microsoft.com/office/drawing/2014/main" id="{A2FF2A7C-EFCC-47C3-BAF3-9EEE787D8D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5242" y="1690688"/>
            <a:ext cx="10118558" cy="4486275"/>
          </a:xfrm>
        </p:spPr>
        <p:txBody>
          <a:bodyPr>
            <a:normAutofit fontScale="92500" lnSpcReduction="10000"/>
          </a:bodyPr>
          <a:lstStyle/>
          <a:p>
            <a:r>
              <a:rPr lang="hu-HU" dirty="0"/>
              <a:t>Innováció:</a:t>
            </a:r>
          </a:p>
          <a:p>
            <a:pPr lvl="1"/>
            <a:r>
              <a:rPr lang="hu-HU" dirty="0"/>
              <a:t>fogalma többnyire nincs</a:t>
            </a:r>
          </a:p>
          <a:p>
            <a:pPr lvl="1"/>
            <a:r>
              <a:rPr lang="hu-HU" dirty="0"/>
              <a:t>Valóságban sokszínű innovációs repertoár</a:t>
            </a:r>
          </a:p>
          <a:p>
            <a:pPr lvl="1"/>
            <a:r>
              <a:rPr lang="hu-HU" dirty="0"/>
              <a:t>Természettudomány, IKT-témában sok</a:t>
            </a:r>
          </a:p>
          <a:p>
            <a:r>
              <a:rPr lang="hu-HU" dirty="0"/>
              <a:t>Szervezeti vonatkozások:</a:t>
            </a:r>
          </a:p>
          <a:p>
            <a:pPr lvl="1"/>
            <a:r>
              <a:rPr lang="hu-HU" dirty="0"/>
              <a:t>Tanulásszervezéshez </a:t>
            </a:r>
            <a:r>
              <a:rPr lang="hu-HU" dirty="0" err="1"/>
              <a:t>kapcs</a:t>
            </a:r>
            <a:r>
              <a:rPr lang="hu-HU" dirty="0"/>
              <a:t>. innováció nem éri el a szervezet szintjét</a:t>
            </a:r>
          </a:p>
          <a:p>
            <a:pPr lvl="1"/>
            <a:r>
              <a:rPr lang="hu-HU" dirty="0"/>
              <a:t>Teljes szervezeti szintet érintő átalakulás viszont igen, ha komoly problémára reagál</a:t>
            </a:r>
          </a:p>
          <a:p>
            <a:r>
              <a:rPr lang="hu-HU" sz="3200" dirty="0"/>
              <a:t>Tudásmegosztás</a:t>
            </a:r>
            <a:r>
              <a:rPr lang="hu-HU" dirty="0"/>
              <a:t>:</a:t>
            </a:r>
          </a:p>
          <a:p>
            <a:pPr lvl="1"/>
            <a:r>
              <a:rPr lang="hu-HU" dirty="0"/>
              <a:t> nem szervezett, </a:t>
            </a:r>
          </a:p>
          <a:p>
            <a:pPr lvl="1"/>
            <a:r>
              <a:rPr lang="hu-HU" dirty="0"/>
              <a:t>szokásos problémák: tér-idő-elszántság</a:t>
            </a:r>
          </a:p>
          <a:p>
            <a:pPr lvl="1"/>
            <a:r>
              <a:rPr lang="hu-HU" dirty="0"/>
              <a:t>Túllépés a szervezet szintjén a pedagógus tanulás és tudásmegosztás esetében</a:t>
            </a:r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500A033-8162-4E1B-AB54-8304B3B50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2018.11.16.</a:t>
            </a: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773093D-45E5-41D4-8843-D1E79A5BB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A BIBLIAI INTEGRÁCIÓ A TERMÉSZETTUDOMÁNYOS OKTATÁSBAN KONFERENCIA ÉS JÓ GYAKORLAT BÖRZE</a:t>
            </a: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0108F0C-79EB-4C7E-AFA9-3E13A8ABD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55795-8C05-4838-A3B4-CE5E9E0528D4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8431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641D80F-8DED-45F3-95C0-D6497C8A1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8229" y="0"/>
            <a:ext cx="7565571" cy="1325563"/>
          </a:xfrm>
        </p:spPr>
        <p:txBody>
          <a:bodyPr/>
          <a:lstStyle/>
          <a:p>
            <a:r>
              <a:rPr lang="hu-HU" dirty="0"/>
              <a:t>Összegzés</a:t>
            </a:r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91E41692-71C5-4C18-BC05-E1E053EC6B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Szokásos, már azonosított jellegzetességek, problémák</a:t>
            </a:r>
          </a:p>
          <a:p>
            <a:r>
              <a:rPr lang="hu-HU" dirty="0"/>
              <a:t>Rendszerben több van, mint ami látszik: „rejtett innovációk”</a:t>
            </a:r>
          </a:p>
          <a:p>
            <a:r>
              <a:rPr lang="hu-HU" dirty="0"/>
              <a:t>Innováció és identitásépítés összekapcsolódása: pl. csak a természettudományiakról beszél, pedig a lemorzsolódást csökkentő a  külső szemlélő számára eredetibb</a:t>
            </a:r>
          </a:p>
          <a:p>
            <a:r>
              <a:rPr lang="hu-HU" dirty="0"/>
              <a:t>Stabilitás fontossága és kérdései, problémái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6" name="Dátum helye 5">
            <a:extLst>
              <a:ext uri="{FF2B5EF4-FFF2-40B4-BE49-F238E27FC236}">
                <a16:creationId xmlns:a16="http://schemas.microsoft.com/office/drawing/2014/main" id="{4B079A54-CC8F-445F-B154-B7BECE3BB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2018.11.16.</a:t>
            </a:r>
          </a:p>
        </p:txBody>
      </p:sp>
      <p:sp>
        <p:nvSpPr>
          <p:cNvPr id="7" name="Élőláb helye 6">
            <a:extLst>
              <a:ext uri="{FF2B5EF4-FFF2-40B4-BE49-F238E27FC236}">
                <a16:creationId xmlns:a16="http://schemas.microsoft.com/office/drawing/2014/main" id="{B800BCB8-2ADD-493D-8F33-5F6EC77FE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A BIBLIAI INTEGRÁCIÓ A TERMÉSZETTUDOMÁNYOS OKTATÁSBAN KONFERENCIA ÉS JÓ GYAKORLAT BÖRZE</a:t>
            </a:r>
          </a:p>
        </p:txBody>
      </p:sp>
      <p:sp>
        <p:nvSpPr>
          <p:cNvPr id="8" name="Dia számának helye 7">
            <a:extLst>
              <a:ext uri="{FF2B5EF4-FFF2-40B4-BE49-F238E27FC236}">
                <a16:creationId xmlns:a16="http://schemas.microsoft.com/office/drawing/2014/main" id="{DB09610F-633E-485A-9731-CFE5D8190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55795-8C05-4838-A3B4-CE5E9E0528D4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211194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ftantár ppt" id="{C7146D8E-DBA8-49A2-B5F7-F50284AFB88B}" vid="{4B8D39AC-04CB-488A-B5B9-76E4AB3B14C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reftantár ppt</Template>
  <TotalTime>1461</TotalTime>
  <Words>620</Words>
  <Application>Microsoft Office PowerPoint</Application>
  <PresentationFormat>Szélesvásznú</PresentationFormat>
  <Paragraphs>133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Office-téma</vt:lpstr>
      <vt:lpstr>Innováció a református iskolákban</vt:lpstr>
      <vt:lpstr>ELŐADÁS SZERKEZETE</vt:lpstr>
      <vt:lpstr>Problémák, kontextus</vt:lpstr>
      <vt:lpstr>Célok</vt:lpstr>
      <vt:lpstr>KUTATÁS FOLYAMATA</vt:lpstr>
      <vt:lpstr>EREDMÉNYEK 1. Innova adatbázis</vt:lpstr>
      <vt:lpstr>ESETTANULMÁNYOK</vt:lpstr>
      <vt:lpstr>EREDMÉNYEK 2. esettanulmányok</vt:lpstr>
      <vt:lpstr>Összegzés</vt:lpstr>
      <vt:lpstr>Javaslatok, továbblépés lehetséges irányai</vt:lpstr>
      <vt:lpstr>Köszönöm!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Megújuló energiák – innováció és eredményesség a református iskolákban</dc:title>
  <dc:creator>Erika Kopp</dc:creator>
  <cp:lastModifiedBy>Farkas Judit</cp:lastModifiedBy>
  <cp:revision>30</cp:revision>
  <dcterms:created xsi:type="dcterms:W3CDTF">2018-11-10T09:03:23Z</dcterms:created>
  <dcterms:modified xsi:type="dcterms:W3CDTF">2018-11-28T13:52:32Z</dcterms:modified>
</cp:coreProperties>
</file>