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3" r:id="rId3"/>
    <p:sldId id="289" r:id="rId4"/>
    <p:sldId id="256" r:id="rId5"/>
    <p:sldId id="257" r:id="rId6"/>
    <p:sldId id="288" r:id="rId7"/>
    <p:sldId id="258" r:id="rId8"/>
    <p:sldId id="287" r:id="rId9"/>
    <p:sldId id="259" r:id="rId10"/>
    <p:sldId id="260" r:id="rId11"/>
    <p:sldId id="261" r:id="rId12"/>
    <p:sldId id="279" r:id="rId13"/>
    <p:sldId id="262" r:id="rId14"/>
    <p:sldId id="263" r:id="rId15"/>
    <p:sldId id="283" r:id="rId16"/>
    <p:sldId id="264" r:id="rId17"/>
    <p:sldId id="265" r:id="rId18"/>
    <p:sldId id="285" r:id="rId19"/>
    <p:sldId id="266" r:id="rId20"/>
    <p:sldId id="268" r:id="rId21"/>
    <p:sldId id="286" r:id="rId22"/>
    <p:sldId id="267" r:id="rId23"/>
    <p:sldId id="269" r:id="rId24"/>
    <p:sldId id="270" r:id="rId25"/>
    <p:sldId id="271" r:id="rId26"/>
    <p:sldId id="272" r:id="rId27"/>
    <p:sldId id="273" r:id="rId28"/>
    <p:sldId id="274" r:id="rId29"/>
    <p:sldId id="276" r:id="rId30"/>
    <p:sldId id="278" r:id="rId31"/>
    <p:sldId id="277" r:id="rId32"/>
    <p:sldId id="291" r:id="rId33"/>
    <p:sldId id="292" r:id="rId3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4BC3-4044-4BAA-8059-BE623CE0C651}" type="datetimeFigureOut">
              <a:rPr lang="hu-HU" smtClean="0"/>
              <a:t>2018. 11. 16.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956C-50E9-4B15-A264-21F7B12993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6853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4BC3-4044-4BAA-8059-BE623CE0C651}" type="datetimeFigureOut">
              <a:rPr lang="hu-HU" smtClean="0"/>
              <a:t>2018. 11. 16.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956C-50E9-4B15-A264-21F7B12993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95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4BC3-4044-4BAA-8059-BE623CE0C651}" type="datetimeFigureOut">
              <a:rPr lang="hu-HU" smtClean="0"/>
              <a:t>2018. 11. 16.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956C-50E9-4B15-A264-21F7B12993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4BC3-4044-4BAA-8059-BE623CE0C651}" type="datetimeFigureOut">
              <a:rPr lang="hu-HU" smtClean="0"/>
              <a:t>2018. 11. 16.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956C-50E9-4B15-A264-21F7B12993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786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4BC3-4044-4BAA-8059-BE623CE0C651}" type="datetimeFigureOut">
              <a:rPr lang="hu-HU" smtClean="0"/>
              <a:t>2018. 11. 16.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956C-50E9-4B15-A264-21F7B12993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531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4BC3-4044-4BAA-8059-BE623CE0C651}" type="datetimeFigureOut">
              <a:rPr lang="hu-HU" smtClean="0"/>
              <a:t>2018. 11. 16.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956C-50E9-4B15-A264-21F7B12993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887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4BC3-4044-4BAA-8059-BE623CE0C651}" type="datetimeFigureOut">
              <a:rPr lang="hu-HU" smtClean="0"/>
              <a:t>2018. 11. 16.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956C-50E9-4B15-A264-21F7B12993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793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4BC3-4044-4BAA-8059-BE623CE0C651}" type="datetimeFigureOut">
              <a:rPr lang="hu-HU" smtClean="0"/>
              <a:t>2018. 11. 16.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956C-50E9-4B15-A264-21F7B12993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344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4BC3-4044-4BAA-8059-BE623CE0C651}" type="datetimeFigureOut">
              <a:rPr lang="hu-HU" smtClean="0"/>
              <a:t>2018. 11. 16.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956C-50E9-4B15-A264-21F7B12993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228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4BC3-4044-4BAA-8059-BE623CE0C651}" type="datetimeFigureOut">
              <a:rPr lang="hu-HU" smtClean="0"/>
              <a:t>2018. 11. 16.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956C-50E9-4B15-A264-21F7B12993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289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4BC3-4044-4BAA-8059-BE623CE0C651}" type="datetimeFigureOut">
              <a:rPr lang="hu-HU" smtClean="0"/>
              <a:t>2018. 11. 16.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956C-50E9-4B15-A264-21F7B12993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490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A4BC3-4044-4BAA-8059-BE623CE0C651}" type="datetimeFigureOut">
              <a:rPr lang="hu-HU" smtClean="0"/>
              <a:t>2018. 11. 16.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5956C-50E9-4B15-A264-21F7B12993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246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683725" y="2246811"/>
            <a:ext cx="42450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Advent, az eljövetel</a:t>
            </a:r>
            <a:endParaRPr lang="hu-H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677884" y="3174274"/>
            <a:ext cx="6843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Két témanap a karácsonyi ünnepkörből</a:t>
            </a:r>
            <a:endParaRPr lang="hu-H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6191792" y="5251269"/>
            <a:ext cx="4597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Bartha Jánosné, Csontos Zoltánné</a:t>
            </a:r>
            <a:endParaRPr lang="hu-H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036758" y="5804374"/>
            <a:ext cx="7116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Kölcsey Ferenc Református Gyakorló Általános Iskola</a:t>
            </a:r>
            <a:endParaRPr lang="hu-H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753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449215" y="0"/>
            <a:ext cx="1742785" cy="5564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Időutazók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862149"/>
            <a:ext cx="12679680" cy="4648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Mikor játszódik a mese? Írjátok a vonalra!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A következő időre utaló kifejezések a meséből valók. Keressétek meg őket! Számozással tegyétek az előfordulásuk szerinti sorrendbe!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sokáig vacsoráztak				____ Karácsony estéje volt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egyszer egy gazdag ember			____ attól kezdve megváltozott minden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eljöhetsz hozzám ezentúl			____ ma a te kedvenc ételedet készítse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561703" y="1384663"/>
            <a:ext cx="139814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Egyszer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43277" y="3215988"/>
            <a:ext cx="45397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43277" y="3782960"/>
            <a:ext cx="45397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609807" y="3186631"/>
            <a:ext cx="45397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6609807" y="4422686"/>
            <a:ext cx="45397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43277" y="4430832"/>
            <a:ext cx="45397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609807" y="3791949"/>
            <a:ext cx="45397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75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449215" y="0"/>
            <a:ext cx="1742785" cy="5564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Időutazók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940526"/>
            <a:ext cx="12357463" cy="5879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Melyik esemény mikor történt? Írd a mondatok utáni vonalra! </a:t>
            </a:r>
            <a:endParaRPr lang="hu-HU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Az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előző feladat kifejezéseit használhatjátok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>
              <a:spcAft>
                <a:spcPts val="1000"/>
              </a:spcAft>
            </a:pP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találta meg Isten.				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Lehajtott fejjel ballagott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hazafelé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Szólok a szakácsomnak. 				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fogsz éhezni soha!				______________________________    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Szolgák is együtt étkezhettek gazdájukkal.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Pótfeladat: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Keressétek meg a szövegben a számotokra legjobban tetsző szövegrészt! Indokoljátok meg választásotokat! 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6831874" y="2573382"/>
            <a:ext cx="345318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Karácsony estéje volt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831874" y="3219084"/>
            <a:ext cx="345318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Karácsony estéje volt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831874" y="3850662"/>
            <a:ext cx="702436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831874" y="4442185"/>
            <a:ext cx="136127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Ezentúl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6853675" y="5073763"/>
            <a:ext cx="292580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Életükben először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91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438709"/>
            <a:ext cx="1279517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Időpont</a:t>
            </a:r>
            <a:r>
              <a:rPr lang="hu-H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46164" y="1058146"/>
            <a:ext cx="2858475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egyszer </a:t>
            </a: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karácsonykor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0631958" y="0"/>
            <a:ext cx="1560042" cy="66954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Táblakép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8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054876" y="0"/>
            <a:ext cx="2137124" cy="5564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Helyszínelők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948500"/>
            <a:ext cx="12192000" cy="495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Hol játszódik a mese?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Írjátok a vonalra!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Hol történt a mesében? Írjátok a helyszínt a mondatok után!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Nagy vagyont költött.					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Egy szegény kisfiú üldögélt kopott, kinőtt kabátban.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Ellátlak étellel, ruhával, jut belőle a testvéreidnek.	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Menj, hívd át a szomszédból a szegényeket!		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Hullani kezdett a hó.		</a:t>
            </a:r>
            <a:r>
              <a:rPr lang="hu-H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hu-H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</a:t>
            </a:r>
            <a:r>
              <a:rPr lang="hu-H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57199" y="1541417"/>
            <a:ext cx="4039247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gazdag ember házában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8427137" y="2769325"/>
            <a:ext cx="3031023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Föld körüli úton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427136" y="3396875"/>
            <a:ext cx="2800767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díszes kapuban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8427135" y="3996100"/>
            <a:ext cx="274305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ház kapujában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8427135" y="4595325"/>
            <a:ext cx="246093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benn a házban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8427135" y="5181487"/>
            <a:ext cx="1364476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odakint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99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054876" y="0"/>
            <a:ext cx="2137124" cy="5564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Helyszínelők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0" y="166850"/>
            <a:ext cx="8215711" cy="5564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Kössétek össze a mese helyszíneit a kifejezésekkel!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741257"/>
              </p:ext>
            </p:extLst>
          </p:nvPr>
        </p:nvGraphicFramePr>
        <p:xfrm>
          <a:off x="0" y="1036025"/>
          <a:ext cx="12192000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2914">
                  <a:extLst>
                    <a:ext uri="{9D8B030D-6E8A-4147-A177-3AD203B41FA5}">
                      <a16:colId xmlns:a16="http://schemas.microsoft.com/office/drawing/2014/main" val="3899429244"/>
                    </a:ext>
                  </a:extLst>
                </a:gridCol>
                <a:gridCol w="5590903">
                  <a:extLst>
                    <a:ext uri="{9D8B030D-6E8A-4147-A177-3AD203B41FA5}">
                      <a16:colId xmlns:a16="http://schemas.microsoft.com/office/drawing/2014/main" val="435699604"/>
                    </a:ext>
                  </a:extLst>
                </a:gridCol>
                <a:gridCol w="2878183">
                  <a:extLst>
                    <a:ext uri="{9D8B030D-6E8A-4147-A177-3AD203B41FA5}">
                      <a16:colId xmlns:a16="http://schemas.microsoft.com/office/drawing/2014/main" val="1022316568"/>
                    </a:ext>
                  </a:extLst>
                </a:gridCol>
              </a:tblGrid>
              <a:tr h="313102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gazdag ember háza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lépteinek zaját felfogta a hó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nyitott szívvel kellett volna élnem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szebben ragyogott, mint valaha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egy szegény kisfiú üldögélt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készíttess gyorsan fürdővizet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meleg barna szemek néztek fel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kinn az utcán 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781233"/>
                  </a:ext>
                </a:extLst>
              </a:tr>
            </a:tbl>
          </a:graphicData>
        </a:graphic>
      </p:graphicFrame>
      <p:sp>
        <p:nvSpPr>
          <p:cNvPr id="10" name="Téglalap 9"/>
          <p:cNvSpPr/>
          <p:nvPr/>
        </p:nvSpPr>
        <p:spPr>
          <a:xfrm>
            <a:off x="-91441" y="4807456"/>
            <a:ext cx="12422777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Pótfeladat: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Keressétek meg a szövegben a számotokra legjobban tetsző szövegrészt!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	          Indokoljátok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 választásotokat! 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" name="Egyenes összekötő 3"/>
          <p:cNvCxnSpPr/>
          <p:nvPr/>
        </p:nvCxnSpPr>
        <p:spPr>
          <a:xfrm>
            <a:off x="7981406" y="1393770"/>
            <a:ext cx="2073470" cy="564559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flipV="1">
            <a:off x="2704011" y="1946368"/>
            <a:ext cx="1403844" cy="20107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V="1">
            <a:off x="7824651" y="2147441"/>
            <a:ext cx="2230225" cy="80336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2704011" y="2348514"/>
            <a:ext cx="1534473" cy="12045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2704011" y="2271070"/>
            <a:ext cx="1407317" cy="16959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flipV="1">
            <a:off x="8215711" y="2316074"/>
            <a:ext cx="1839165" cy="176718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07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162348"/>
            <a:ext cx="129715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Időpont</a:t>
            </a:r>
            <a:r>
              <a:rPr lang="hu-H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45786" y="827209"/>
            <a:ext cx="2858475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egyszer </a:t>
            </a: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karácsonykor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0631958" y="0"/>
            <a:ext cx="1560042" cy="66954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Táblakép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0" y="1490477"/>
            <a:ext cx="1380506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Helyszín</a:t>
            </a:r>
            <a:r>
              <a:rPr lang="hu-H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45786" y="2160898"/>
            <a:ext cx="2858475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gazdag ember háza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9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370668" y="0"/>
            <a:ext cx="1821332" cy="5564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Nyomozók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278217"/>
            <a:ext cx="12192000" cy="631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Kik a mese szereplői?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Írjátok a vonalra!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Milyennek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ismertétek meg a szereplőket? Válogassatok a szóhalmazból! Egy tulajdonságot több helyre is beírhattok! Indokoljátok meg választásotokat a szereplők cselekedeteivel!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6860"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gazdag ember: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­­­­­­­­­­­­­­­­­­­­­­__________________________________________________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6860"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szegény kisfiú: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6860"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főkomornyik: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6860"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szegények: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(jószívű, alázatos, irgalmas, pénzéhes, kőszívű, segítőkész, goromba, jóhiszemű, gyöngéd, szegény, hálás,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kíváncsi, meggondolatlan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önző, aggódó)</a:t>
            </a:r>
            <a:endParaRPr lang="hu-H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82880" y="818044"/>
            <a:ext cx="237744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gazdag ember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743200" y="818044"/>
            <a:ext cx="2364377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szegény kisfiú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290457" y="818044"/>
            <a:ext cx="2181497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főkomornyik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743200" y="2972349"/>
            <a:ext cx="155448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pénzéhes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463143" y="2972349"/>
            <a:ext cx="1428206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kőszívű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043748" y="2972349"/>
            <a:ext cx="157189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goromba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8865324" y="2993198"/>
            <a:ext cx="125839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jószívű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743200" y="3586812"/>
            <a:ext cx="155448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alázatos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4400006" y="3586812"/>
            <a:ext cx="155448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szegény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731033" y="2993198"/>
            <a:ext cx="1010195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önző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10247809" y="2993198"/>
            <a:ext cx="158713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irgalmas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6096000" y="3590027"/>
            <a:ext cx="155448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hálás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743200" y="4201275"/>
            <a:ext cx="155448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kíváncsi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4400006" y="4201275"/>
            <a:ext cx="155448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aggódó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2743200" y="4802889"/>
            <a:ext cx="155448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hálás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6095999" y="4201275"/>
            <a:ext cx="1780903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segítőkész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50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370668" y="0"/>
            <a:ext cx="1821332" cy="5564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Nyomozók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-107576" y="406872"/>
            <a:ext cx="11026588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Ki mondta, ki tette? Kössétek a mondatot a megfelelő szereplőhöz!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344191"/>
              </p:ext>
            </p:extLst>
          </p:nvPr>
        </p:nvGraphicFramePr>
        <p:xfrm>
          <a:off x="143435" y="994725"/>
          <a:ext cx="11918577" cy="4389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860">
                  <a:extLst>
                    <a:ext uri="{9D8B030D-6E8A-4147-A177-3AD203B41FA5}">
                      <a16:colId xmlns:a16="http://schemas.microsoft.com/office/drawing/2014/main" val="3573802709"/>
                    </a:ext>
                  </a:extLst>
                </a:gridCol>
                <a:gridCol w="7036779">
                  <a:extLst>
                    <a:ext uri="{9D8B030D-6E8A-4147-A177-3AD203B41FA5}">
                      <a16:colId xmlns:a16="http://schemas.microsoft.com/office/drawing/2014/main" val="2037564085"/>
                    </a:ext>
                  </a:extLst>
                </a:gridCol>
                <a:gridCol w="2725938">
                  <a:extLst>
                    <a:ext uri="{9D8B030D-6E8A-4147-A177-3AD203B41FA5}">
                      <a16:colId xmlns:a16="http://schemas.microsoft.com/office/drawing/2014/main" val="3969137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gazdag ember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komornyik</a:t>
                      </a:r>
                      <a:endParaRPr lang="hu-H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- meg akarta találni Istent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- igen elcsodálkozott 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- sokáig vacsoráztak, beszélgettek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- a karácsonyfát néztem az ablakon át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- hívd át a szomszédból a szegényeket      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- Jól van… uram?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- Menj az utamból! Mit keresel itt?!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- meleg barna szemek néztek fel</a:t>
                      </a:r>
                      <a:endParaRPr lang="hu-HU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szegények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szegény </a:t>
                      </a: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kisfiú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030429"/>
                  </a:ext>
                </a:extLst>
              </a:tr>
            </a:tbl>
          </a:graphicData>
        </a:graphic>
      </p:graphicFrame>
      <p:sp>
        <p:nvSpPr>
          <p:cNvPr id="7" name="Téglalap 6"/>
          <p:cNvSpPr/>
          <p:nvPr/>
        </p:nvSpPr>
        <p:spPr>
          <a:xfrm>
            <a:off x="-86287" y="5648532"/>
            <a:ext cx="123903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Pótfeladat: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Keressétek meg a szövegben a számotokra legjobban tetsző szövegrészt!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          Indokoljátok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meg választásotokat! </a:t>
            </a:r>
            <a:endParaRPr lang="hu-HU" sz="2800" dirty="0"/>
          </a:p>
        </p:txBody>
      </p:sp>
      <p:cxnSp>
        <p:nvCxnSpPr>
          <p:cNvPr id="4" name="Egyenes összekötő 3"/>
          <p:cNvCxnSpPr/>
          <p:nvPr/>
        </p:nvCxnSpPr>
        <p:spPr>
          <a:xfrm flipV="1">
            <a:off x="1640794" y="1912555"/>
            <a:ext cx="1810615" cy="136988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V="1">
            <a:off x="2076992" y="1388571"/>
            <a:ext cx="1374417" cy="388014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2076993" y="1849165"/>
            <a:ext cx="1374417" cy="157333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2076992" y="2054322"/>
            <a:ext cx="1374417" cy="2572634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V="1">
            <a:off x="7884839" y="1770941"/>
            <a:ext cx="1810615" cy="6905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1719169" y="3355021"/>
            <a:ext cx="1585734" cy="719336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>
            <a:off x="8433479" y="2981125"/>
            <a:ext cx="1261975" cy="6825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flipV="1">
            <a:off x="7636645" y="3189285"/>
            <a:ext cx="2058809" cy="19816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148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162348"/>
            <a:ext cx="129715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Időpont</a:t>
            </a:r>
            <a:r>
              <a:rPr lang="hu-H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45786" y="827209"/>
            <a:ext cx="2858475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egyszer </a:t>
            </a: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karácsonykor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0631958" y="0"/>
            <a:ext cx="1560042" cy="66954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Táblakép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0" y="1490477"/>
            <a:ext cx="1380506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Helyszín</a:t>
            </a:r>
            <a:r>
              <a:rPr lang="hu-H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45786" y="2160898"/>
            <a:ext cx="2858475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gazdag ember háza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1945" y="2884051"/>
            <a:ext cx="1518364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Szereplők: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45786" y="3494587"/>
            <a:ext cx="2858475" cy="212365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gazdag ember</a:t>
            </a:r>
            <a:endParaRPr lang="hu-H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szegény </a:t>
            </a: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kisfiú</a:t>
            </a:r>
            <a:endParaRPr lang="hu-H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főkomornyik</a:t>
            </a:r>
            <a:endParaRPr lang="hu-H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szegények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1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771418" y="0"/>
            <a:ext cx="1420582" cy="5564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Jegyzők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08857" y="556434"/>
            <a:ext cx="11974286" cy="5809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Számozással állítsátok helyes sorrendbe a mese eseményeit!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A főkomornyik igen elcsodálkozott ura boldogságtól sugárzó arcán.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Attól kezdve megváltozott minden.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Pompás háza díszes kapujában egy szegény kisfiú üldögélt. 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Megbánta, amit tett, és behívta a gyereket.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Fölösleges volt az útja, mégis megtalálta Istent.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Csendes éj ölelte át a házat, amelynek ablakaiból fény és szeretet sugárzott.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A gazdag ember körbeutazta a Földet, de nem találta meg Istent.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50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A gazdag ember türelmetlenül rámordult</a:t>
            </a:r>
            <a:endParaRPr lang="hu-H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57200" y="3801439"/>
            <a:ext cx="45397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57200" y="5068389"/>
            <a:ext cx="45397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57200" y="2511613"/>
            <a:ext cx="45397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57200" y="5717053"/>
            <a:ext cx="45397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57200" y="3160276"/>
            <a:ext cx="45397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457200" y="1252163"/>
            <a:ext cx="45397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457200" y="1870450"/>
            <a:ext cx="45397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457200" y="4414226"/>
            <a:ext cx="45397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04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592286" y="2939143"/>
            <a:ext cx="4955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Projektnap – 3. osztály</a:t>
            </a:r>
            <a:endParaRPr lang="hu-H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120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771418" y="0"/>
            <a:ext cx="1420582" cy="5564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Jegyzők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936433"/>
            <a:ext cx="12369800" cy="4657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Készüljetek föl a sorba rendezett mondatok felolvasására!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Mi lehet az gyerek későbbi sorsa? Hogyan folytatnátok a mesét?  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							  Mondjátok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el!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Pótfeladat: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Keressétek meg a szövegben a számotokra legjobban tetsző szövegrészt!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Indokoljátok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 választásotokat! </a:t>
            </a:r>
            <a:endParaRPr lang="hu-H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48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162348"/>
            <a:ext cx="1297150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Időpont</a:t>
            </a:r>
            <a:r>
              <a:rPr lang="hu-H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45786" y="827209"/>
            <a:ext cx="2858475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egyszer </a:t>
            </a: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karácsonykor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0631958" y="0"/>
            <a:ext cx="1560042" cy="66954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Táblakép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0" y="1490477"/>
            <a:ext cx="1380506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Helyszín</a:t>
            </a:r>
            <a:r>
              <a:rPr lang="hu-H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45786" y="2160898"/>
            <a:ext cx="2858475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gazdag ember háza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1945" y="2884051"/>
            <a:ext cx="1518364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Szereplők: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45786" y="3494587"/>
            <a:ext cx="2858475" cy="212365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gazdag ember</a:t>
            </a:r>
            <a:endParaRPr lang="hu-H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szegény </a:t>
            </a: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kisfiú</a:t>
            </a:r>
            <a:endParaRPr lang="hu-H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főkomornyik</a:t>
            </a:r>
            <a:endParaRPr lang="hu-H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szegények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3381635" y="1431835"/>
            <a:ext cx="1721946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hu-HU" sz="24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Események</a:t>
            </a:r>
            <a:r>
              <a:rPr lang="hu-HU" sz="24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3381635" y="2149019"/>
            <a:ext cx="8810365" cy="470898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gazdag ember körbeutazta a Földet, de nem találta meg Istent.</a:t>
            </a:r>
            <a:endParaRPr lang="hu-H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Pompás háza díszes kapujában egy szegény kisfiú üldögélt. </a:t>
            </a:r>
            <a:endParaRPr lang="hu-H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gazdag ember türelmetlenül rámordult.</a:t>
            </a:r>
            <a:endParaRPr lang="hu-H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Megbánta, amit tett, és behívta a gyereket.</a:t>
            </a:r>
            <a:endParaRPr lang="hu-H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főkomornyik igen elcsodálkozott ura boldogságtól sugárzó arcán.</a:t>
            </a:r>
            <a:endParaRPr lang="hu-H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Fölösleges volt az útja, mégis megtalálta Istent.</a:t>
            </a:r>
            <a:endParaRPr lang="hu-H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Attól kezdve megváltozott minden.</a:t>
            </a:r>
            <a:endParaRPr lang="hu-H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Csendes éj ölelte át a házat, amelynek ablakaiból fény és szeretet sugárzott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1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0135027" y="0"/>
            <a:ext cx="2056973" cy="5564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Nyelvészek  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735417"/>
            <a:ext cx="13322300" cy="5217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1000"/>
              </a:spcAft>
              <a:buAutoNum type="arabicPeriod"/>
            </a:pP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Hogyan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olvastad a mesében az aláhúzott kifejezéseket? Keressétek meg! </a:t>
            </a:r>
          </a:p>
          <a:p>
            <a:pPr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Írjátok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le!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szép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háza díszes kapujában: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förmedt rá az </a:t>
            </a:r>
            <a:r>
              <a:rPr lang="hu-H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ijedt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gyerekre: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megragadta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volna a lelkét: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örömtől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sugárzó arcán:	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50000"/>
              </a:lnSpc>
              <a:spcAft>
                <a:spcPts val="0"/>
              </a:spcAft>
            </a:pPr>
            <a:r>
              <a:rPr lang="hu-H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egymásra néztek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		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50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semmivel ne </a:t>
            </a:r>
            <a:r>
              <a:rPr lang="hu-HU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takarékoskodjon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</a:t>
            </a:r>
            <a:endParaRPr lang="hu-H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4781006" y="1890571"/>
            <a:ext cx="1080745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díszes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781006" y="2531358"/>
            <a:ext cx="2159566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megszeppent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781006" y="3172145"/>
            <a:ext cx="2117887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megérintette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781005" y="3850697"/>
            <a:ext cx="2121093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boldogságtól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777800" y="4491484"/>
            <a:ext cx="4301883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tekintetük egymásra talált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4777800" y="5132271"/>
            <a:ext cx="163531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spóroljon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64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0135027" y="0"/>
            <a:ext cx="2056973" cy="5564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Nyelvészek  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0" y="556434"/>
            <a:ext cx="12369800" cy="6141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Melyik közmondás illik a történethez?  Húzzátok alá! Magyarázzátok meg, miért!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 korán kel aranyat lel.		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mind arany, ami fénylik.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Jó tett helyébe jót várj!		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esik messze az alma a fájától.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 mint vet, úgy arat.		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Aki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másnak vermet ás, maga esik bele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3. Mi a történet üzenete? Írjátok le röviden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Pótfeladat: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Keressétek meg a szövegben a számotokra legjobban tetsző szövegrészt!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Indokoljátok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 választásotokat! 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Egyenes összekötő 4"/>
          <p:cNvCxnSpPr/>
          <p:nvPr/>
        </p:nvCxnSpPr>
        <p:spPr>
          <a:xfrm>
            <a:off x="104503" y="2821577"/>
            <a:ext cx="3174274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93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492496" y="0"/>
            <a:ext cx="1699504" cy="5564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Ellenőrök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0"/>
            <a:ext cx="12192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Döntsétek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az állításokról, hogy igazak vagy hamisak! </a:t>
            </a:r>
            <a:endParaRPr lang="hu-HU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Jelöljétek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vagy H betűvel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Egy gazdag ember nagy útra indult, mert meg akarta találni Istent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Sohasem volt szívében szeretet, így megtalálta Istent. 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Lehajtott fejjel ballagott hazafelé, lépteinek zaját felfogta a friss hó.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Pompás háza díszes kapujában egy gazdag kisfiú üldögélt 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De amint ezt kimondta – talán életében először -, megbánta, amit tett. 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Mintha valami megérintette volna a szívét. 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Lehajolt hozzá, az arcába nézett, megsimogatta a fejét.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>
              <a:lnSpc>
                <a:spcPct val="150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Ujjai reszketni kezdtek, eddig nem tapasztalt érzés töltötte el. 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>
              <a:lnSpc>
                <a:spcPct val="150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 A házba lépve az édesapja igen elcsodálkozott boldogságtól sugárzó arcán.</a:t>
            </a:r>
            <a:endParaRPr lang="hu-H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26571" y="5425110"/>
            <a:ext cx="32412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26571" y="927463"/>
            <a:ext cx="32412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26571" y="2248223"/>
            <a:ext cx="32412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26571" y="3516731"/>
            <a:ext cx="32412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26571" y="4785239"/>
            <a:ext cx="32412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87111" y="1587843"/>
            <a:ext cx="46358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87111" y="2843288"/>
            <a:ext cx="46358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87111" y="4098733"/>
            <a:ext cx="46358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87111" y="6019984"/>
            <a:ext cx="46358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48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492496" y="0"/>
            <a:ext cx="1699504" cy="5564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Ellenőrök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389763"/>
            <a:ext cx="123571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>
              <a:lnSpc>
                <a:spcPct val="115000"/>
              </a:lnSpc>
              <a:spcAft>
                <a:spcPts val="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Tegyétek igazzá </a:t>
            </a:r>
            <a:r>
              <a:rPr lang="hu-HU" sz="28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föléírással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hamis állításokat!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indent="-270510"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Húzd alá az ellentétpárokból azt a tagot, amelyik jellemezte a gazdag embert az útja előtt, és az utazás után! Vitassátok meg 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csoportotokban!</a:t>
            </a:r>
            <a:endParaRPr lang="hu-H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indent="-270510">
              <a:lnSpc>
                <a:spcPct val="115000"/>
              </a:lnSpc>
              <a:spcAft>
                <a:spcPts val="1000"/>
              </a:spcAft>
            </a:pP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tisztességes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tisztességtelen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tehetős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nincstelen		számító –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önzetlen</a:t>
            </a:r>
            <a:endParaRPr lang="hu-H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indent="-270510">
              <a:lnSpc>
                <a:spcPct val="115000"/>
              </a:lnSpc>
              <a:spcAft>
                <a:spcPts val="1000"/>
              </a:spcAft>
            </a:pP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családszerető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önző	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jószívű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szívtelen	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bőkezű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fukar</a:t>
            </a:r>
            <a:endParaRPr lang="hu-HU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 indent="-270510">
              <a:lnSpc>
                <a:spcPct val="115000"/>
              </a:lnSpc>
              <a:spcAft>
                <a:spcPts val="1000"/>
              </a:spcAft>
            </a:pP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őszinte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képmutató	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adakozó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fösvény	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becsületes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csaló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Pótfeladat: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Keressétek meg a szövegben a számotokra legjobban tetsző szövegrészt!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Indokoljátok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 választásotokat! </a:t>
            </a:r>
            <a:endParaRPr lang="hu-H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" name="Egyenes összekötő 6"/>
          <p:cNvCxnSpPr/>
          <p:nvPr/>
        </p:nvCxnSpPr>
        <p:spPr>
          <a:xfrm>
            <a:off x="2272937" y="3696549"/>
            <a:ext cx="999308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2076994" y="3108720"/>
            <a:ext cx="1998617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4663440" y="3108720"/>
            <a:ext cx="999308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663440" y="3696549"/>
            <a:ext cx="999308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10721762" y="3069531"/>
            <a:ext cx="1162594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9167282" y="3696549"/>
            <a:ext cx="1162594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0" y="4310503"/>
            <a:ext cx="1162594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4581797" y="4336389"/>
            <a:ext cx="1162594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9167282" y="4336389"/>
            <a:ext cx="1554480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50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9695804" y="0"/>
            <a:ext cx="2496196" cy="738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Kérdésfeltevők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738664"/>
            <a:ext cx="12192000" cy="5589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Fogalmazzatok meg kérdéseket a leírt válaszokhoz!  </a:t>
            </a:r>
            <a:r>
              <a:rPr lang="hu-H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Írjátok </a:t>
            </a: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a vonalra</a:t>
            </a:r>
            <a:r>
              <a:rPr lang="hu-H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Kérdés: </a:t>
            </a: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Válasz: Sohasem volt szívében szeretet.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Kérdés: </a:t>
            </a: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Válasz: Épp Karácsony estéje volt</a:t>
            </a:r>
            <a:r>
              <a:rPr lang="hu-H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Kérdés: </a:t>
            </a: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Válasz: Egy szegény kisfiú üldögélt kopott, kinőtt kabátban.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Kérdés: </a:t>
            </a: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Válasz: A gazdag ember türelmetlenül rámordult.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Kérdés: </a:t>
            </a: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Válasz: Lehajolt hozzá, a szemébe nézett, megsimogatta a fejét.</a:t>
            </a:r>
            <a:endParaRPr lang="hu-H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280160" y="1175657"/>
            <a:ext cx="567007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Milyen ember volt a gazdag ember?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280160" y="2175931"/>
            <a:ext cx="5968237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Mikor érkezett haza a gazdag ember?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280158" y="5175587"/>
            <a:ext cx="243848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 tett végül?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280158" y="3176205"/>
            <a:ext cx="4578497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 talált a háza kapujában?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280158" y="4176479"/>
            <a:ext cx="496321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Hogyan viselkedett a kisfiúval?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07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9695804" y="0"/>
            <a:ext cx="2496196" cy="738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Kérdésfeltevők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860522"/>
            <a:ext cx="12458700" cy="586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Fogalmazzatok 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 egy-egy kérdést a </a:t>
            </a: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kulcsszavak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felhasználásával! 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Kulcsszó: </a:t>
            </a: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főkomornyik </a:t>
            </a:r>
            <a:endParaRPr lang="hu-HU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Kérdés: </a:t>
            </a: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Kulcsszó: </a:t>
            </a: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pénzkidobás</a:t>
            </a:r>
            <a:endParaRPr lang="hu-HU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Kérdés: </a:t>
            </a: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Kulcsszó: </a:t>
            </a: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szeretet</a:t>
            </a:r>
            <a:endParaRPr lang="hu-HU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Kérdés: </a:t>
            </a: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hu-HU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Pótfeladat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Keressétek meg a szövegben a számotokra legjobban tetsző szövegrészt!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Indokoljátok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 választásotokat! </a:t>
            </a:r>
            <a:endParaRPr lang="hu-H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476103" y="2071076"/>
            <a:ext cx="6574236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Hogyan fogadta gazdáját a főkomornyik?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476103" y="3268361"/>
            <a:ext cx="4753224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Miért volt az út pénzkidobás?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476103" y="4396858"/>
            <a:ext cx="705981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 találta meg a gazdag ember a szeretetet?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17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532571" y="0"/>
            <a:ext cx="1659429" cy="5564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Színészek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0" y="-15710"/>
            <a:ext cx="8690199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 mondta kinek? Írjátok a mondatok utáni vonalra!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039851"/>
              </p:ext>
            </p:extLst>
          </p:nvPr>
        </p:nvGraphicFramePr>
        <p:xfrm>
          <a:off x="38100" y="876943"/>
          <a:ext cx="12293600" cy="4901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97301">
                  <a:extLst>
                    <a:ext uri="{9D8B030D-6E8A-4147-A177-3AD203B41FA5}">
                      <a16:colId xmlns:a16="http://schemas.microsoft.com/office/drawing/2014/main" val="1263846731"/>
                    </a:ext>
                  </a:extLst>
                </a:gridCol>
                <a:gridCol w="2837580">
                  <a:extLst>
                    <a:ext uri="{9D8B030D-6E8A-4147-A177-3AD203B41FA5}">
                      <a16:colId xmlns:a16="http://schemas.microsoft.com/office/drawing/2014/main" val="325745865"/>
                    </a:ext>
                  </a:extLst>
                </a:gridCol>
                <a:gridCol w="2458719">
                  <a:extLst>
                    <a:ext uri="{9D8B030D-6E8A-4147-A177-3AD203B41FA5}">
                      <a16:colId xmlns:a16="http://schemas.microsoft.com/office/drawing/2014/main" val="1853362818"/>
                    </a:ext>
                  </a:extLst>
                </a:gridCol>
              </a:tblGrid>
              <a:tr h="17045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10" marR="3951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 mondta?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10" marR="3951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Kinek mondta?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10" marR="3951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762079"/>
                  </a:ext>
                </a:extLst>
              </a:tr>
              <a:tr h="2361962">
                <a:tc>
                  <a:txBody>
                    <a:bodyPr/>
                    <a:lstStyle/>
                    <a:p>
                      <a:pPr marL="387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-Menj az utamból! Mit keresel itt?!</a:t>
                      </a:r>
                    </a:p>
                    <a:p>
                      <a:pPr marL="387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-Hát… csak a karácsonyfát néztem az ablakon át… </a:t>
                      </a:r>
                    </a:p>
                    <a:p>
                      <a:pPr marL="387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Eredj innen! Útban vagy, nem látod?! </a:t>
                      </a:r>
                    </a:p>
                    <a:p>
                      <a:pPr marL="387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Állj meg! Gyere vissza! </a:t>
                      </a:r>
                    </a:p>
                    <a:p>
                      <a:pPr marL="387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Gyere be hozzám… Én is nagyon megéheztem…</a:t>
                      </a:r>
                    </a:p>
                    <a:p>
                      <a:pPr marL="387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Ne félj tőlem többé!</a:t>
                      </a:r>
                    </a:p>
                    <a:p>
                      <a:pPr marL="387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Jól van… uram? </a:t>
                      </a:r>
                    </a:p>
                    <a:p>
                      <a:pPr marL="387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Sikeres volt az útja, utam? Megtalálta Istent? </a:t>
                      </a:r>
                    </a:p>
                  </a:txBody>
                  <a:tcPr marL="39510" marR="3951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10" marR="3951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46385"/>
                  </a:ext>
                </a:extLst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9864119" y="4564900"/>
            <a:ext cx="232788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gazdag ember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7250871" y="4525006"/>
            <a:ext cx="230704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főkomornyik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7250872" y="1267098"/>
            <a:ext cx="232788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gazdag ember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9822441" y="1293929"/>
            <a:ext cx="236955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szegény kisfiú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9843279" y="1841457"/>
            <a:ext cx="232788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gazdag ember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7230032" y="1817149"/>
            <a:ext cx="236955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szegény kisfiú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250872" y="2362154"/>
            <a:ext cx="232788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gazdag ember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9822441" y="2388985"/>
            <a:ext cx="236955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szegény kisfiú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7250872" y="2908251"/>
            <a:ext cx="232788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gazdag ember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9822441" y="2935082"/>
            <a:ext cx="236955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szegény kisfiú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7230032" y="3451735"/>
            <a:ext cx="232788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gazdag ember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9801601" y="3478566"/>
            <a:ext cx="236955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szegény kisfiú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7230032" y="3974955"/>
            <a:ext cx="232788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gazdag ember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9801601" y="4001786"/>
            <a:ext cx="2369559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szegény kisfiú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9843279" y="5101183"/>
            <a:ext cx="232788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gazdag ember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7230031" y="5061289"/>
            <a:ext cx="230704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főkomornyik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1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532571" y="0"/>
            <a:ext cx="1659429" cy="5564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Színészek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-12700" y="556434"/>
            <a:ext cx="8690199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 mondta kinek? Írjátok a mondatok utáni vonalra!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573984"/>
              </p:ext>
            </p:extLst>
          </p:nvPr>
        </p:nvGraphicFramePr>
        <p:xfrm>
          <a:off x="0" y="1296043"/>
          <a:ext cx="12331700" cy="3712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46900">
                  <a:extLst>
                    <a:ext uri="{9D8B030D-6E8A-4147-A177-3AD203B41FA5}">
                      <a16:colId xmlns:a16="http://schemas.microsoft.com/office/drawing/2014/main" val="1263846731"/>
                    </a:ext>
                  </a:extLst>
                </a:gridCol>
                <a:gridCol w="2561129">
                  <a:extLst>
                    <a:ext uri="{9D8B030D-6E8A-4147-A177-3AD203B41FA5}">
                      <a16:colId xmlns:a16="http://schemas.microsoft.com/office/drawing/2014/main" val="325745865"/>
                    </a:ext>
                  </a:extLst>
                </a:gridCol>
                <a:gridCol w="2823671">
                  <a:extLst>
                    <a:ext uri="{9D8B030D-6E8A-4147-A177-3AD203B41FA5}">
                      <a16:colId xmlns:a16="http://schemas.microsoft.com/office/drawing/2014/main" val="1853362818"/>
                    </a:ext>
                  </a:extLst>
                </a:gridCol>
              </a:tblGrid>
              <a:tr h="17045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10" marR="3951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 mondta?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10" marR="3951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Kinek mondta?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10" marR="3951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0762079"/>
                  </a:ext>
                </a:extLst>
              </a:tr>
              <a:tr h="2361962">
                <a:tc>
                  <a:txBody>
                    <a:bodyPr/>
                    <a:lstStyle/>
                    <a:p>
                      <a:pPr marL="387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hu-HU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 </a:t>
                      </a: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utam fölösleges pénzkidobás volt, barátom.</a:t>
                      </a:r>
                    </a:p>
                    <a:p>
                      <a:pPr marL="387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-Menj, hívd át a szomszédból a szegényeket! </a:t>
                      </a:r>
                    </a:p>
                    <a:p>
                      <a:pPr marL="387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Ez eddigi legszebb karácsonyom!</a:t>
                      </a:r>
                    </a:p>
                    <a:p>
                      <a:pPr marL="387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Soha életemben nem voltam még ilyen jól! </a:t>
                      </a:r>
                    </a:p>
                    <a:p>
                      <a:pPr marL="3873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Menj, hívd át a szomszédból a </a:t>
                      </a: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szegényeket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10" marR="3951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u-H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10" marR="3951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10" marR="3951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46385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7093130" y="2766950"/>
            <a:ext cx="23905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gazdag ember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9601200" y="2766950"/>
            <a:ext cx="229906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mindenki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9601200" y="3320800"/>
            <a:ext cx="229906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főkomornyik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7093130" y="1688200"/>
            <a:ext cx="23905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gazdag ember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9601200" y="1688200"/>
            <a:ext cx="229906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főkomornyik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7093130" y="2227575"/>
            <a:ext cx="23905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gazdag ember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9601200" y="2227575"/>
            <a:ext cx="229906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főkomornyik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093130" y="3313291"/>
            <a:ext cx="23905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gazdag ember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9601200" y="3882159"/>
            <a:ext cx="229906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főkomornyik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7093130" y="3874650"/>
            <a:ext cx="2390504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gazdag ember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8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383177" y="2281612"/>
            <a:ext cx="11360331" cy="1878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2/a: Igeszakasz megfejtése 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nap kezdetén </a:t>
            </a:r>
            <a:endParaRPr lang="hu-HU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értelmesek fényleni fognak, mint a fénylő égbolt, és akik sokakat igazságra vezettek, mint a csillagok, mindörökké.”)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2/b: Rövid, irányított beszélgetés a megfejtett igeszakaszról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83177" y="4276149"/>
            <a:ext cx="8708572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Zenehallgatás 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és énektanulás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Ó, ha Magyarországba jöttél volna világra </a:t>
            </a: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című dal </a:t>
            </a:r>
          </a:p>
        </p:txBody>
      </p:sp>
      <p:sp>
        <p:nvSpPr>
          <p:cNvPr id="5" name="Téglalap 4"/>
          <p:cNvSpPr/>
          <p:nvPr/>
        </p:nvSpPr>
        <p:spPr>
          <a:xfrm>
            <a:off x="383176" y="5377750"/>
            <a:ext cx="11686903" cy="1139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hu-HU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(Áldd</a:t>
            </a:r>
            <a:r>
              <a:rPr lang="hu-H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lelkem, Istened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című énekfüzet </a:t>
            </a:r>
            <a:r>
              <a:rPr lang="hu-H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20. ének	</a:t>
            </a:r>
            <a:endParaRPr lang="hu-H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Ó, ha Magyarországba jöttél volna világra Ghymes együttes </a:t>
            </a:r>
            <a:endParaRPr lang="hu-HU" sz="20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Kiadja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Kölcsey Ferenc Református Gyakorló 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Általános Iskola </a:t>
            </a: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Szerkesztette: Vad Péter ének-zene 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tanár)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-259081" y="174567"/>
            <a:ext cx="5773783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szakasz: hangulati </a:t>
            </a:r>
            <a:r>
              <a:rPr lang="hu-H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előkészítés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-128451" y="1661252"/>
            <a:ext cx="2989218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hu-H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hu-H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csoportalakítás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12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532571" y="0"/>
            <a:ext cx="1659429" cy="5564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Színészek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0" y="919853"/>
            <a:ext cx="12382500" cy="3273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Játsszátok el a fenti jelenetet! Osszátok ki a szerepeket! Egyikőtök legyen a rendező! Tervezzétek meg a szereplők mozdulatait, gesztusait!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Pótfeladat: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Keressétek meg a szövegben a számotokra legjobban tetsző szövegrészt!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  Indokoljátok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meg választásotokat! </a:t>
            </a:r>
            <a:endParaRPr lang="hu-H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hu-H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50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8957588" y="0"/>
            <a:ext cx="3234412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Kerettörténet</a:t>
            </a:r>
            <a:r>
              <a:rPr lang="hu-H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készítése </a:t>
            </a:r>
            <a:endParaRPr lang="hu-HU" sz="2400" dirty="0"/>
          </a:p>
        </p:txBody>
      </p:sp>
      <p:sp>
        <p:nvSpPr>
          <p:cNvPr id="2" name="Téglalap 1"/>
          <p:cNvSpPr/>
          <p:nvPr/>
        </p:nvSpPr>
        <p:spPr>
          <a:xfrm>
            <a:off x="1528355" y="313802"/>
            <a:ext cx="10319655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600"/>
              </a:spcAft>
            </a:pPr>
            <a:r>
              <a:rPr lang="hu-H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 történet </a:t>
            </a:r>
            <a:r>
              <a:rPr lang="hu-HU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____________________________________________________________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Aft>
                <a:spcPts val="600"/>
              </a:spcAft>
            </a:pPr>
            <a:r>
              <a:rPr lang="hu-H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_____________________________________________________________ játszódik.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Aft>
                <a:spcPts val="600"/>
              </a:spcAft>
            </a:pPr>
            <a:r>
              <a:rPr lang="hu-H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Itt él _________________________________________________________________.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Aft>
                <a:spcPts val="600"/>
              </a:spcAft>
            </a:pPr>
            <a:r>
              <a:rPr lang="hu-H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 történet főszereplője _______________________________________________, aki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Aft>
                <a:spcPts val="600"/>
              </a:spcAft>
            </a:pPr>
            <a:r>
              <a:rPr lang="hu-H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_____________________________________________________________________.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Aft>
                <a:spcPts val="600"/>
              </a:spcAft>
            </a:pPr>
            <a:r>
              <a:rPr lang="hu-H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 történet másik szereplője ____________________________________________, aki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Aft>
                <a:spcPts val="600"/>
              </a:spcAft>
            </a:pPr>
            <a:r>
              <a:rPr lang="hu-H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_____________________________________________________________________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Aft>
                <a:spcPts val="600"/>
              </a:spcAft>
            </a:pPr>
            <a:r>
              <a:rPr lang="hu-H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 bonyodalom akkor kezdődik, amikor _____________________________________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Aft>
                <a:spcPts val="600"/>
              </a:spcAft>
            </a:pPr>
            <a:r>
              <a:rPr lang="hu-HU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_____________________________________________________________________.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Aft>
                <a:spcPts val="600"/>
              </a:spcAft>
            </a:pPr>
            <a:r>
              <a:rPr lang="hu-H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Ezt követően __________________________________________________________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Aft>
                <a:spcPts val="600"/>
              </a:spcAft>
            </a:pPr>
            <a:r>
              <a:rPr lang="hu-HU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___________________________________________________________________, </a:t>
            </a:r>
            <a:r>
              <a:rPr lang="hu-H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és  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Aft>
                <a:spcPts val="600"/>
              </a:spcAft>
            </a:pPr>
            <a:r>
              <a:rPr lang="hu-HU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_____________________________________________________________________.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Aft>
                <a:spcPts val="600"/>
              </a:spcAft>
            </a:pPr>
            <a:r>
              <a:rPr lang="hu-H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 probléma akkor oldódik meg, amikor _____________________________________</a:t>
            </a:r>
            <a:br>
              <a:rPr lang="hu-HU" sz="22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hu-HU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_____________________________________________________________________.</a:t>
            </a:r>
            <a:endParaRPr lang="hu-HU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eaLnBrk="0" fontAlgn="base" hangingPunct="0">
              <a:spcAft>
                <a:spcPts val="600"/>
              </a:spcAft>
            </a:pPr>
            <a:r>
              <a:rPr lang="hu-H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 történet azzal fejeződik be, hogy _________________________________________</a:t>
            </a:r>
            <a:br>
              <a:rPr lang="hu-HU" sz="22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hu-HU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_____________________________________________________________________.</a:t>
            </a:r>
            <a:endParaRPr lang="hu-H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-8698" y="-1"/>
            <a:ext cx="165462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Reflektálás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8361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87233" y="513088"/>
            <a:ext cx="11686903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III: szakasz: 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illusztráció készítése a feldolgozott irodalmi szöveghez különböző technikákkal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35131" y="1254033"/>
            <a:ext cx="111426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választható </a:t>
            </a: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témák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 háza kapujában egy szegény kisfiú üldögélt kopott,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kinőtt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kabátban. A gazdag ember rámordult.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Lehajolt hozzá, a szemébe nézett, megsimogatta a fejét.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Sokáig vacsoráztak, beszélgettek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Körülállták a karácsonyfát, odakint újra hullani kezdett a hó</a:t>
            </a:r>
          </a:p>
        </p:txBody>
      </p:sp>
      <p:sp>
        <p:nvSpPr>
          <p:cNvPr id="4" name="Téglalap 3"/>
          <p:cNvSpPr/>
          <p:nvPr/>
        </p:nvSpPr>
        <p:spPr>
          <a:xfrm>
            <a:off x="187233" y="3685167"/>
            <a:ext cx="11543211" cy="2478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választható technikák</a:t>
            </a: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porpasztell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filc, színes ceruza, zsírkréta, tempera, vízfesték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háttér színezéséhez négyféle technikát választhatnak: </a:t>
            </a:r>
            <a:endParaRPr lang="hu-HU" sz="24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ceruzahegyezés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szivacstechnika, pasztell, vízfesték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A3-as rajzlap minden csoportnak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51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43987" y="147328"/>
            <a:ext cx="9492343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 szakasz: </a:t>
            </a:r>
            <a:endParaRPr lang="hu-H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420983" y="1159277"/>
            <a:ext cx="75721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eddigi 8 csoportból kettő- kettő együtt dolgozik az utolsó szakaszban: 1-2. csoport: 1. csoport</a:t>
            </a:r>
          </a:p>
          <a:p>
            <a:pPr>
              <a:spcAft>
                <a:spcPts val="800"/>
              </a:spcAft>
            </a:pP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3-4. csoport: 2. csoport</a:t>
            </a:r>
          </a:p>
          <a:p>
            <a:pPr>
              <a:spcAft>
                <a:spcPts val="800"/>
              </a:spcAft>
            </a:pP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5-6. csoport: 3. csoport</a:t>
            </a:r>
          </a:p>
          <a:p>
            <a:pPr>
              <a:spcAft>
                <a:spcPts val="800"/>
              </a:spcAft>
            </a:pPr>
            <a:r>
              <a:rPr lang="hu-H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7-8. csoport: 4. </a:t>
            </a:r>
            <a:r>
              <a:rPr lang="hu-H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csoport</a:t>
            </a:r>
            <a:endParaRPr lang="hu-H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43987" y="3164355"/>
            <a:ext cx="10798630" cy="282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helyszín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 szöveghez kapcsolódó szólások kiválasztása, magyarázata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hu-HU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helyszín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Helyesírási totó a szöveg szókészletéből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helyszín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Hiányos hír kiegészítése a szöveg segítségével: interaktív tábla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hu-HU" sz="24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helyszín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Szófajok gyűjtése a szövegből 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-</a:t>
            </a:r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feladatlapok előkészítése a helyszínekre</a:t>
            </a:r>
            <a:endParaRPr lang="hu-H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- 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javítókulcsok elhelyezése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43987" y="5987436"/>
            <a:ext cx="2812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témanap értékelése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43986" y="676929"/>
            <a:ext cx="9492343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Forgószínpados </a:t>
            </a:r>
            <a:r>
              <a:rPr lang="hu-H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vetélkedő 4 helyszínen és 4 csoportban</a:t>
            </a:r>
            <a:endParaRPr lang="hu-H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86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969726" y="4428309"/>
            <a:ext cx="6222274" cy="910454"/>
          </a:xfrm>
        </p:spPr>
        <p:txBody>
          <a:bodyPr>
            <a:normAutofit fontScale="90000"/>
          </a:bodyPr>
          <a:lstStyle/>
          <a:p>
            <a:r>
              <a:rPr lang="hu-H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Szövegfeldolgozás</a:t>
            </a:r>
            <a:endParaRPr lang="hu-H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453154" y="5626781"/>
            <a:ext cx="2368731" cy="447448"/>
          </a:xfrm>
        </p:spPr>
        <p:txBody>
          <a:bodyPr/>
          <a:lstStyle/>
          <a:p>
            <a:r>
              <a:rPr lang="hu-H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Irodalmi kör</a:t>
            </a:r>
            <a:endParaRPr lang="hu-H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492034" y="506141"/>
            <a:ext cx="2368731" cy="447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szakasz</a:t>
            </a: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65230" y="370505"/>
            <a:ext cx="58689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Ráhangolódás a </a:t>
            </a:r>
            <a:r>
              <a:rPr lang="hu-H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szövegfeldolgozásra:</a:t>
            </a:r>
            <a:endParaRPr lang="hu-HU" sz="2800" dirty="0"/>
          </a:p>
        </p:txBody>
      </p:sp>
      <p:sp>
        <p:nvSpPr>
          <p:cNvPr id="3" name="Téglalap 2"/>
          <p:cNvSpPr/>
          <p:nvPr/>
        </p:nvSpPr>
        <p:spPr>
          <a:xfrm>
            <a:off x="5276013" y="1049774"/>
            <a:ext cx="57278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Kulcsszavak értelmezésének keresése </a:t>
            </a:r>
            <a:endParaRPr lang="hu-HU" sz="2800" dirty="0"/>
          </a:p>
        </p:txBody>
      </p:sp>
      <p:sp>
        <p:nvSpPr>
          <p:cNvPr id="4" name="Téglalap 3"/>
          <p:cNvSpPr/>
          <p:nvPr/>
        </p:nvSpPr>
        <p:spPr>
          <a:xfrm>
            <a:off x="5276013" y="1359711"/>
            <a:ext cx="547457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Értelmező kéziszótárban, interneten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760616" y="3064285"/>
            <a:ext cx="8120743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Kulcsszavak: </a:t>
            </a: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vagyon</a:t>
            </a:r>
            <a:r>
              <a:rPr lang="hu-H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szeretet,</a:t>
            </a:r>
            <a:r>
              <a:rPr lang="hu-H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pompás</a:t>
            </a:r>
            <a:r>
              <a:rPr lang="hu-H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karácsonyfa,</a:t>
            </a:r>
            <a:r>
              <a:rPr lang="hu-H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	  </a:t>
            </a:r>
            <a:r>
              <a:rPr lang="hu-H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Isten</a:t>
            </a: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szív,</a:t>
            </a:r>
            <a:r>
              <a:rPr lang="hu-H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ajándék,</a:t>
            </a:r>
            <a:r>
              <a:rPr lang="hu-H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fény</a:t>
            </a:r>
            <a:endParaRPr lang="hu-H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89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52399" y="108857"/>
            <a:ext cx="1203960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vagyon: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Valaminek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valamely jogi személynek a tulajdonában levő anyagi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	javak, s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 velük kapcsolatos jogok összessége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u-HU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szeretet: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Valaki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valami iránti ragaszkodásban,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gyengédségben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önzetlen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	     	jóakaratban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megnyilatkozó érzelem.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u-HU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pompás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u-H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Fényűzően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díszes, látványosan szép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u-HU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karácsonyfa</a:t>
            </a: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Karácsonykor hagyományosan felállított, feldíszített fenyőfa.</a:t>
            </a:r>
          </a:p>
          <a:p>
            <a:pPr>
              <a:lnSpc>
                <a:spcPct val="150000"/>
              </a:lnSpc>
            </a:pP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Isten:</a:t>
            </a:r>
            <a:r>
              <a:rPr lang="hu-H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   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Egyistenhívő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vallások hitvilágában: a világ teremtője, fenntartója.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u-HU" sz="2800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szív</a:t>
            </a:r>
            <a:r>
              <a:rPr lang="hu-H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      	Emberies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érzés jelképe.</a:t>
            </a:r>
          </a:p>
          <a:p>
            <a:pPr>
              <a:lnSpc>
                <a:spcPct val="150000"/>
              </a:lnSpc>
            </a:pP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ajándék: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	Valakinek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ingyen, szeretetből vagy figyelmességből adott dolog.</a:t>
            </a:r>
          </a:p>
          <a:p>
            <a:pPr>
              <a:lnSpc>
                <a:spcPct val="150000"/>
              </a:lnSpc>
            </a:pPr>
            <a:r>
              <a:rPr lang="hu-H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fény:</a:t>
            </a:r>
            <a:r>
              <a:rPr lang="hu-H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      	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Látható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sugárzó energia.</a:t>
            </a:r>
            <a:endParaRPr lang="hu-H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3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97709" y="92251"/>
            <a:ext cx="7186454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Jelentésteremtés - irodalmi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hu-H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zövegfeldolgozás 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503714" y="931610"/>
            <a:ext cx="71845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spcAft>
                <a:spcPts val="0"/>
              </a:spcAft>
            </a:pP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Nagyváradi János: Csendes éj című története (irodalmi körös feldolgozás)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97709" y="2182723"/>
            <a:ext cx="4561890" cy="3194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ts val="1400"/>
              </a:lnSpc>
              <a:spcAft>
                <a:spcPts val="0"/>
              </a:spcAft>
              <a:buFont typeface="+mj-lt"/>
              <a:buAutoNum type="arabicPeriod"/>
            </a:pPr>
            <a:r>
              <a:rPr lang="hu-H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szöveg tanítói bemutatása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97709" y="2505248"/>
            <a:ext cx="5182829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Spontán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reakciók meghallgatása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97709" y="3056693"/>
            <a:ext cx="6420797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A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szöveg feldolgozása irodalmi körökkel</a:t>
            </a:r>
            <a:endParaRPr lang="hu-H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7032708" y="2030406"/>
            <a:ext cx="42514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Irodalmi körök kialakítása:</a:t>
            </a:r>
            <a:endParaRPr lang="hu-HU" sz="2800" b="1" i="1" dirty="0"/>
          </a:p>
        </p:txBody>
      </p:sp>
      <p:sp>
        <p:nvSpPr>
          <p:cNvPr id="8" name="Téglalap 7"/>
          <p:cNvSpPr/>
          <p:nvPr/>
        </p:nvSpPr>
        <p:spPr>
          <a:xfrm>
            <a:off x="7384163" y="2553626"/>
            <a:ext cx="4542226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41960">
              <a:lnSpc>
                <a:spcPct val="115000"/>
              </a:lnSpc>
              <a:spcAft>
                <a:spcPts val="0"/>
              </a:spcAft>
            </a:pP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hu-HU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</a:t>
            </a: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helyszínelők</a:t>
            </a:r>
            <a:endParaRPr lang="hu-HU" sz="28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1960">
              <a:lnSpc>
                <a:spcPct val="115000"/>
              </a:lnSpc>
              <a:spcAft>
                <a:spcPts val="0"/>
              </a:spcAft>
            </a:pP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hu-HU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</a:t>
            </a: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időutazók</a:t>
            </a:r>
            <a:endParaRPr lang="hu-HU" sz="28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1960">
              <a:lnSpc>
                <a:spcPct val="115000"/>
              </a:lnSpc>
              <a:spcAft>
                <a:spcPts val="0"/>
              </a:spcAft>
            </a:pP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hu-HU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</a:t>
            </a: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nyomozók</a:t>
            </a:r>
            <a:endParaRPr lang="hu-HU" sz="28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1960">
              <a:lnSpc>
                <a:spcPct val="115000"/>
              </a:lnSpc>
              <a:spcAft>
                <a:spcPts val="0"/>
              </a:spcAft>
            </a:pP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hu-HU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</a:t>
            </a: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jegyzők</a:t>
            </a:r>
            <a:endParaRPr lang="hu-HU" sz="28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1960">
              <a:lnSpc>
                <a:spcPct val="115000"/>
              </a:lnSpc>
              <a:spcAft>
                <a:spcPts val="0"/>
              </a:spcAft>
            </a:pP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hu-HU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</a:t>
            </a: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nyelvészek</a:t>
            </a:r>
            <a:endParaRPr lang="hu-HU" sz="28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1960">
              <a:lnSpc>
                <a:spcPct val="115000"/>
              </a:lnSpc>
              <a:spcAft>
                <a:spcPts val="0"/>
              </a:spcAft>
            </a:pP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hu-HU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</a:t>
            </a: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ellenőrök</a:t>
            </a:r>
            <a:endParaRPr lang="hu-HU" sz="28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1960">
              <a:lnSpc>
                <a:spcPct val="115000"/>
              </a:lnSpc>
              <a:spcAft>
                <a:spcPts val="0"/>
              </a:spcAft>
            </a:pP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hu-HU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</a:t>
            </a: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kérdésfeltevő </a:t>
            </a:r>
            <a:endParaRPr lang="hu-HU" sz="2800" b="1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1960">
              <a:lnSpc>
                <a:spcPct val="115000"/>
              </a:lnSpc>
              <a:spcAft>
                <a:spcPts val="1000"/>
              </a:spcAft>
            </a:pP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hu-HU" sz="28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csop</a:t>
            </a:r>
            <a:r>
              <a:rPr lang="hu-H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színészek</a:t>
            </a:r>
            <a:endParaRPr lang="hu-HU" sz="2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47223" y="3616321"/>
            <a:ext cx="448436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4. </a:t>
            </a:r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feladatlapok megoldása </a:t>
            </a:r>
            <a:endParaRPr lang="hu-H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hu-H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kooperatív </a:t>
            </a:r>
            <a:r>
              <a:rPr lang="hu-H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munkaformában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89298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632167" y="2525485"/>
            <a:ext cx="6892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csoportok önálló munkavégzése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84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97971" y="105955"/>
            <a:ext cx="8157426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u-H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csoportok munkájának ellenőrzése, egymás tanítása</a:t>
            </a:r>
            <a:endParaRPr lang="hu-H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0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1519</Words>
  <Application>Microsoft Office PowerPoint</Application>
  <PresentationFormat>Szélesvásznú</PresentationFormat>
  <Paragraphs>421</Paragraphs>
  <Slides>33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Office-téma</vt:lpstr>
      <vt:lpstr>PowerPoint-bemutató</vt:lpstr>
      <vt:lpstr>PowerPoint-bemutató</vt:lpstr>
      <vt:lpstr>PowerPoint-bemutató</vt:lpstr>
      <vt:lpstr>Szövegfeldolgozás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Szövegfeldolgozás</dc:title>
  <dc:creator>user</dc:creator>
  <cp:lastModifiedBy>Kölcsey Ferenc Református Gyakorló Általános Iskola</cp:lastModifiedBy>
  <cp:revision>42</cp:revision>
  <dcterms:created xsi:type="dcterms:W3CDTF">2018-03-25T15:11:24Z</dcterms:created>
  <dcterms:modified xsi:type="dcterms:W3CDTF">2018-11-16T06:25:26Z</dcterms:modified>
</cp:coreProperties>
</file>