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0" r:id="rId19"/>
    <p:sldId id="273" r:id="rId20"/>
    <p:sldId id="274" r:id="rId21"/>
    <p:sldId id="275" r:id="rId22"/>
    <p:sldId id="276" r:id="rId23"/>
    <p:sldId id="278" r:id="rId24"/>
    <p:sldId id="285" r:id="rId25"/>
    <p:sldId id="281" r:id="rId26"/>
    <p:sldId id="284" r:id="rId27"/>
    <p:sldId id="283" r:id="rId28"/>
    <p:sldId id="286" r:id="rId29"/>
    <p:sldId id="287" r:id="rId30"/>
    <p:sldId id="289" r:id="rId31"/>
    <p:sldId id="290" r:id="rId32"/>
    <p:sldId id="293" r:id="rId33"/>
    <p:sldId id="292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4A58-8854-4D32-A7F5-9FA0A8A94CFA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96461-1950-4277-9CBA-0524B48D57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39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8436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6B7C8F-2728-4336-9830-5A88D5772618}" type="slidenum">
              <a:rPr lang="hu-HU" altLang="hu-HU"/>
              <a:pPr algn="r" eaLnBrk="1" hangingPunct="1">
                <a:spcBef>
                  <a:spcPct val="0"/>
                </a:spcBef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4424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4340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D5FEC4-EC32-4DBC-8934-450DAA4C1ED6}" type="slidenum">
              <a:rPr lang="hu-HU" altLang="hu-HU"/>
              <a:pPr algn="r" eaLnBrk="1" hangingPunct="1">
                <a:spcBef>
                  <a:spcPct val="0"/>
                </a:spcBef>
              </a:pPr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22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7172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D93C5E-8558-4C21-A0D6-4931E7B8B6AC}" type="slidenum">
              <a:rPr lang="hu-HU" altLang="hu-HU"/>
              <a:pPr algn="r" eaLnBrk="1" hangingPunct="1">
                <a:spcBef>
                  <a:spcPct val="0"/>
                </a:spcBef>
              </a:pPr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794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8EAC91-1A07-4A3D-B80A-648181E46714}" type="slidenum">
              <a:rPr lang="hu-HU" altLang="hu-HU"/>
              <a:pPr algn="r" eaLnBrk="1" hangingPunct="1">
                <a:spcBef>
                  <a:spcPct val="0"/>
                </a:spcBef>
              </a:pPr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164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1268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C6172F-10B8-4D8E-A924-CEA17AF80231}" type="slidenum">
              <a:rPr lang="hu-HU" altLang="hu-HU"/>
              <a:pPr algn="r" eaLnBrk="1" hangingPunct="1">
                <a:spcBef>
                  <a:spcPct val="0"/>
                </a:spcBef>
              </a:pPr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44220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8436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6B7C8F-2728-4336-9830-5A88D5772618}" type="slidenum">
              <a:rPr lang="hu-HU" altLang="hu-HU"/>
              <a:pPr algn="r" eaLnBrk="1" hangingPunct="1">
                <a:spcBef>
                  <a:spcPct val="0"/>
                </a:spcBef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4029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68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90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7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03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90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31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60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85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10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50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3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A579-D1D2-41CE-84BD-FDB1949EACBE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B6C2-1341-43D0-8C4A-23429598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47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teremtésvédelem pedagógiai aspektusai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Victor András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50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 idx="4294967295"/>
          </p:nvPr>
        </p:nvSpPr>
        <p:spPr>
          <a:xfrm>
            <a:off x="714375" y="428625"/>
            <a:ext cx="77978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40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4294967295"/>
          </p:nvPr>
        </p:nvSpPr>
        <p:spPr>
          <a:xfrm>
            <a:off x="414338" y="1214438"/>
            <a:ext cx="8229600" cy="5000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800" dirty="0">
                <a:solidFill>
                  <a:srgbClr val="FF0000"/>
                </a:solidFill>
              </a:rPr>
              <a:t>Mértéktelen</a:t>
            </a:r>
          </a:p>
          <a:p>
            <a:pPr eaLnBrk="1" hangingPunct="1"/>
            <a:r>
              <a:rPr lang="hu-HU" altLang="hu-HU" sz="2400" dirty="0" smtClean="0"/>
              <a:t>A magyar lakosság 130%-os tápláltsági állapotban van.</a:t>
            </a:r>
            <a:br>
              <a:rPr lang="hu-HU" altLang="hu-HU" sz="2400" dirty="0" smtClean="0"/>
            </a:br>
            <a:endParaRPr lang="hu-HU" altLang="hu-HU" sz="2400" dirty="0" smtClean="0"/>
          </a:p>
        </p:txBody>
      </p:sp>
      <p:sp>
        <p:nvSpPr>
          <p:cNvPr id="13316" name="Dia számának hely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6" rIns="87272" bIns="43636"/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0DA89A-0DF9-489F-960F-5131A173CE6A}" type="slidenum">
              <a:rPr lang="hu-HU" altLang="hu-H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pic>
        <p:nvPicPr>
          <p:cNvPr id="13317" name="Kép 5" descr="Fat_ki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421255"/>
            <a:ext cx="2880569" cy="384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Kép 6" descr="Fat_ki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2" y="2771750"/>
            <a:ext cx="5089434" cy="31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5959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395536" y="1207293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hu-HU" altLang="hu-HU" sz="2800" dirty="0">
                <a:solidFill>
                  <a:srgbClr val="FF0000"/>
                </a:solidFill>
              </a:rPr>
              <a:t>Mértéktelen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800" dirty="0" smtClean="0"/>
              <a:t>Ha 7,5 milliárd ember átvenné a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800" dirty="0" smtClean="0"/>
              <a:t>magyarok fogyasztási szokásait,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800" dirty="0" smtClean="0"/>
              <a:t>még két Földre lenne szükség.</a:t>
            </a:r>
            <a:endParaRPr lang="hu-HU" altLang="hu-HU" sz="2400" dirty="0" smtClean="0"/>
          </a:p>
        </p:txBody>
      </p:sp>
      <p:pic>
        <p:nvPicPr>
          <p:cNvPr id="4" name="Kép 3" descr="Földgolyó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3873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Földgolyó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714750"/>
            <a:ext cx="3873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Földgolyó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3873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 idx="4294967295"/>
          </p:nvPr>
        </p:nvSpPr>
        <p:spPr>
          <a:xfrm>
            <a:off x="714375" y="332656"/>
            <a:ext cx="7797800" cy="785813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147" name="Dia számának hely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6" rIns="87272" bIns="43636"/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CC5719-D4E0-4345-ACBD-98C54D4FC020}" type="slidenum">
              <a:rPr lang="hu-HU" altLang="hu-H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428625" y="1196752"/>
            <a:ext cx="8473108" cy="48022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800" dirty="0">
                <a:solidFill>
                  <a:srgbClr val="FF0000"/>
                </a:solidFill>
              </a:rPr>
              <a:t>Mértéktelen</a:t>
            </a:r>
          </a:p>
          <a:p>
            <a:pPr marL="0" indent="0" eaLnBrk="1" hangingPunct="1">
              <a:buNone/>
            </a:pPr>
            <a:r>
              <a:rPr lang="hu-HU" altLang="hu-HU" dirty="0" smtClean="0"/>
              <a:t>Természetes élelemforrások</a:t>
            </a:r>
          </a:p>
          <a:p>
            <a:pPr eaLnBrk="1" hangingPunct="1"/>
            <a:r>
              <a:rPr lang="hu-HU" altLang="hu-HU" sz="2400" dirty="0" smtClean="0"/>
              <a:t>Kékúszójú tonhal: a 100 évvel ezelőttinek 4%-a maradt meg</a:t>
            </a:r>
            <a:endParaRPr lang="hu-HU" altLang="hu-HU" sz="2400" dirty="0"/>
          </a:p>
          <a:p>
            <a:pPr eaLnBrk="1" hangingPunct="1"/>
            <a:r>
              <a:rPr lang="hu-HU" altLang="hu-HU" sz="2400" dirty="0" smtClean="0"/>
              <a:t>Évente 75 </a:t>
            </a:r>
            <a:r>
              <a:rPr lang="hu-HU" altLang="hu-HU" sz="2400" dirty="0" err="1" smtClean="0"/>
              <a:t>mrd</a:t>
            </a:r>
            <a:r>
              <a:rPr lang="hu-HU" altLang="hu-HU" sz="2400" dirty="0" smtClean="0"/>
              <a:t> tonna talaj pusztul el. A világ termőtalaja 60 éven belül eltűnhet</a:t>
            </a:r>
          </a:p>
          <a:p>
            <a:pPr eaLnBrk="1" hangingPunct="1"/>
            <a:r>
              <a:rPr lang="hu-HU" altLang="hu-HU" sz="2400" dirty="0" smtClean="0"/>
              <a:t>Állati biomassza (kg): 	No1: ember</a:t>
            </a:r>
          </a:p>
          <a:p>
            <a:pPr marL="0" indent="0" eaLnBrk="1" hangingPunct="1">
              <a:buNone/>
            </a:pPr>
            <a:r>
              <a:rPr lang="hu-HU" altLang="hu-HU" sz="2400" dirty="0"/>
              <a:t>	</a:t>
            </a:r>
            <a:r>
              <a:rPr lang="hu-HU" altLang="hu-HU" sz="2400" dirty="0" smtClean="0"/>
              <a:t>			No2: szarvasmarha</a:t>
            </a:r>
            <a:br>
              <a:rPr lang="hu-HU" altLang="hu-HU" sz="2400" dirty="0" smtClean="0"/>
            </a:br>
            <a:endParaRPr lang="hu-HU" altLang="hu-HU" sz="24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6813050" y="1802872"/>
            <a:ext cx="914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Szusi</a:t>
            </a:r>
            <a:r>
              <a:rPr lang="hu-H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hu-H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714375" y="428625"/>
            <a:ext cx="7797800" cy="576263"/>
          </a:xfrm>
        </p:spPr>
        <p:txBody>
          <a:bodyPr>
            <a:normAutofit fontScale="90000"/>
          </a:bodyPr>
          <a:lstStyle/>
          <a:p>
            <a:r>
              <a:rPr lang="hu-HU" altLang="hu-HU" sz="4000" dirty="0" smtClean="0">
                <a:solidFill>
                  <a:srgbClr val="7030A0"/>
                </a:solidFill>
              </a:rPr>
              <a:t>Nehéz belátni</a:t>
            </a:r>
            <a:r>
              <a:rPr lang="hu-HU" altLang="hu-HU" sz="4000" dirty="0">
                <a:solidFill>
                  <a:srgbClr val="7030A0"/>
                </a:solidFill>
              </a:rPr>
              <a:t>, hogy a fogyasztásunk…</a:t>
            </a:r>
            <a:endParaRPr lang="hu-HU" altLang="hu-HU" sz="4000" dirty="0" smtClean="0">
              <a:solidFill>
                <a:srgbClr val="7030A0"/>
              </a:solidFill>
            </a:endParaRPr>
          </a:p>
        </p:txBody>
      </p:sp>
      <p:sp>
        <p:nvSpPr>
          <p:cNvPr id="8195" name="Dia számának hely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6" rIns="87272" bIns="43636"/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DC35AB-BFB6-492D-88BD-2B449BA58EA8}" type="slidenum">
              <a:rPr lang="hu-HU" altLang="hu-H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8196" name="Tartalom helye 2"/>
          <p:cNvSpPr>
            <a:spLocks noGrp="1"/>
          </p:cNvSpPr>
          <p:nvPr>
            <p:ph idx="4294967295"/>
          </p:nvPr>
        </p:nvSpPr>
        <p:spPr>
          <a:xfrm>
            <a:off x="428625" y="1214438"/>
            <a:ext cx="8229600" cy="5000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800" dirty="0" smtClean="0">
                <a:solidFill>
                  <a:srgbClr val="FF0000"/>
                </a:solidFill>
              </a:rPr>
              <a:t>Igazságtalan</a:t>
            </a:r>
          </a:p>
          <a:p>
            <a:pPr eaLnBrk="1" hangingPunct="1"/>
            <a:r>
              <a:rPr lang="hu-HU" altLang="hu-HU" sz="2400" dirty="0" smtClean="0"/>
              <a:t>Európa a természeti kapacitásának kétszeresét fogyasztja</a:t>
            </a:r>
            <a:r>
              <a:rPr lang="hu-HU" altLang="hu-HU" sz="2400" dirty="0"/>
              <a:t>. 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endParaRPr lang="hu-HU" altLang="hu-HU" sz="2400" dirty="0" smtClean="0"/>
          </a:p>
          <a:p>
            <a:pPr eaLnBrk="1" hangingPunct="1"/>
            <a:r>
              <a:rPr lang="hu-HU" altLang="hu-HU" sz="2400" dirty="0" smtClean="0"/>
              <a:t>A </a:t>
            </a:r>
            <a:r>
              <a:rPr lang="hu-HU" altLang="hu-HU" sz="2400" dirty="0"/>
              <a:t>leggazdagabbak 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>többet </a:t>
            </a:r>
            <a:r>
              <a:rPr lang="hu-HU" altLang="hu-HU" sz="2400" dirty="0"/>
              <a:t>költenek </a:t>
            </a:r>
            <a:r>
              <a:rPr lang="hu-HU" altLang="hu-HU" sz="2400" dirty="0" smtClean="0"/>
              <a:t>fogyókúrára</a:t>
            </a:r>
            <a:r>
              <a:rPr lang="hu-HU" altLang="hu-HU" sz="2400" dirty="0"/>
              <a:t>, 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>mint </a:t>
            </a:r>
            <a:r>
              <a:rPr lang="hu-HU" altLang="hu-HU" sz="2400" dirty="0"/>
              <a:t>a </a:t>
            </a:r>
            <a:r>
              <a:rPr lang="hu-HU" altLang="hu-HU" sz="2400" dirty="0" smtClean="0"/>
              <a:t>legszegényebbek </a:t>
            </a:r>
            <a:r>
              <a:rPr lang="hu-HU" altLang="hu-HU" sz="2400" dirty="0"/>
              <a:t>élelemre.</a:t>
            </a:r>
            <a:br>
              <a:rPr lang="hu-HU" altLang="hu-HU" sz="2400" dirty="0"/>
            </a:br>
            <a:endParaRPr lang="hu-HU" altLang="hu-HU" sz="2400" dirty="0"/>
          </a:p>
          <a:p>
            <a:pPr eaLnBrk="1" hangingPunct="1"/>
            <a:endParaRPr lang="hu-HU" altLang="hu-HU" sz="2400" dirty="0" smtClean="0"/>
          </a:p>
        </p:txBody>
      </p:sp>
      <p:pic>
        <p:nvPicPr>
          <p:cNvPr id="8197" name="Kép 6" descr="Föld_diszn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76" y="2343745"/>
            <a:ext cx="3750512" cy="28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78085"/>
            <a:ext cx="3456384" cy="27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 idx="4294967295"/>
          </p:nvPr>
        </p:nvSpPr>
        <p:spPr>
          <a:xfrm>
            <a:off x="714375" y="428625"/>
            <a:ext cx="7797800" cy="576263"/>
          </a:xfrm>
        </p:spPr>
        <p:txBody>
          <a:bodyPr>
            <a:normAutofit fontScale="90000"/>
          </a:bodyPr>
          <a:lstStyle/>
          <a:p>
            <a:r>
              <a:rPr lang="hu-HU" altLang="hu-HU" sz="4000" dirty="0" smtClean="0">
                <a:solidFill>
                  <a:srgbClr val="7030A0"/>
                </a:solidFill>
              </a:rPr>
              <a:t>Nehéz belátni</a:t>
            </a:r>
            <a:r>
              <a:rPr lang="hu-HU" altLang="hu-HU" sz="4000" dirty="0">
                <a:solidFill>
                  <a:srgbClr val="7030A0"/>
                </a:solidFill>
              </a:rPr>
              <a:t>, hogy a fogyasztásunk…</a:t>
            </a:r>
            <a:endParaRPr lang="hu-HU" altLang="hu-HU" sz="4000" dirty="0" smtClean="0">
              <a:solidFill>
                <a:srgbClr val="7030A0"/>
              </a:solidFill>
            </a:endParaRPr>
          </a:p>
        </p:txBody>
      </p:sp>
      <p:sp>
        <p:nvSpPr>
          <p:cNvPr id="133123" name="Tartalom helye 2"/>
          <p:cNvSpPr>
            <a:spLocks noGrp="1"/>
          </p:cNvSpPr>
          <p:nvPr>
            <p:ph idx="4294967295"/>
          </p:nvPr>
        </p:nvSpPr>
        <p:spPr>
          <a:xfrm>
            <a:off x="414338" y="1214438"/>
            <a:ext cx="8229600" cy="5000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800" dirty="0" smtClean="0">
                <a:solidFill>
                  <a:srgbClr val="FF0000"/>
                </a:solidFill>
              </a:rPr>
              <a:t>Ostoba és felelőtlen</a:t>
            </a:r>
          </a:p>
          <a:p>
            <a:pPr eaLnBrk="1" hangingPunct="1"/>
            <a:r>
              <a:rPr lang="hu-HU" altLang="hu-HU" sz="2400" dirty="0" smtClean="0"/>
              <a:t>Tisztázatlanok a genetikailag módosított növények </a:t>
            </a:r>
            <a:br>
              <a:rPr lang="hu-HU" altLang="hu-HU" sz="2400" dirty="0" smtClean="0"/>
            </a:br>
            <a:r>
              <a:rPr lang="hu-HU" altLang="hu-HU" sz="2400" dirty="0" smtClean="0"/>
              <a:t>hosszú távú hatásai.</a:t>
            </a:r>
            <a:br>
              <a:rPr lang="hu-HU" altLang="hu-HU" sz="2400" dirty="0" smtClean="0"/>
            </a:br>
            <a:endParaRPr lang="hu-HU" altLang="hu-HU" sz="2400" dirty="0" smtClean="0"/>
          </a:p>
          <a:p>
            <a:pPr eaLnBrk="1" hangingPunct="1"/>
            <a:r>
              <a:rPr lang="hu-HU" altLang="hu-HU" sz="2400" dirty="0" smtClean="0"/>
              <a:t>A </a:t>
            </a:r>
            <a:r>
              <a:rPr lang="hu-HU" altLang="hu-HU" sz="2400" dirty="0"/>
              <a:t>New-York-i hamburger árának 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>90</a:t>
            </a:r>
            <a:r>
              <a:rPr lang="hu-HU" altLang="hu-HU" sz="2400" dirty="0"/>
              <a:t>%-a szállítási költség</a:t>
            </a:r>
            <a:r>
              <a:rPr lang="hu-HU" altLang="hu-HU" sz="2400" dirty="0" smtClean="0"/>
              <a:t>.</a:t>
            </a:r>
            <a:endParaRPr lang="hu-HU" altLang="hu-HU" sz="2400" dirty="0"/>
          </a:p>
          <a:p>
            <a:pPr marL="0" indent="0" eaLnBrk="1" hangingPunct="1">
              <a:buNone/>
            </a:pPr>
            <a:endParaRPr lang="hu-HU" altLang="hu-HU" sz="2400" dirty="0" smtClean="0"/>
          </a:p>
          <a:p>
            <a:pPr eaLnBrk="1" hangingPunct="1"/>
            <a:endParaRPr lang="hu-HU" altLang="hu-HU" sz="2400" dirty="0" smtClean="0"/>
          </a:p>
        </p:txBody>
      </p:sp>
      <p:sp>
        <p:nvSpPr>
          <p:cNvPr id="10244" name="Dia számának hely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6" rIns="87272" bIns="43636"/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AD91EE-12EA-40F8-8DC4-64E9AA50BD17}" type="slidenum">
              <a:rPr lang="hu-HU" altLang="hu-H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pic>
        <p:nvPicPr>
          <p:cNvPr id="4101" name="Kép 4" descr="GM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6872"/>
            <a:ext cx="169703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eating hambur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41" y="3573016"/>
            <a:ext cx="24288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31222" y="4764745"/>
            <a:ext cx="2628000" cy="97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Tantárgyak „egyeduralma”!</a:t>
            </a:r>
            <a:endParaRPr lang="hu-HU" sz="2800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46580" y="365127"/>
            <a:ext cx="7886700" cy="52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400" dirty="0" smtClean="0"/>
              <a:t>Gondolkodási képesség </a:t>
            </a:r>
            <a:r>
              <a:rPr lang="hu-HU" sz="2400" dirty="0" smtClean="0">
                <a:solidFill>
                  <a:srgbClr val="FF0000"/>
                </a:solidFill>
              </a:rPr>
              <a:t>2.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73469" y="851642"/>
            <a:ext cx="7886700" cy="62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/>
              <a:t>Komplexitás</a:t>
            </a:r>
            <a:endParaRPr lang="hu-HU" sz="3600" b="1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Minden mindennel összefügg!</a:t>
            </a:r>
          </a:p>
          <a:p>
            <a:pPr marL="0" indent="0" algn="ctr">
              <a:buNone/>
            </a:pPr>
            <a:endParaRPr lang="hu-HU" sz="1600" dirty="0" smtClean="0"/>
          </a:p>
          <a:p>
            <a:r>
              <a:rPr lang="hu-HU" dirty="0"/>
              <a:t>Rendszer-szemlélet</a:t>
            </a:r>
          </a:p>
          <a:p>
            <a:r>
              <a:rPr lang="hu-HU" dirty="0"/>
              <a:t>Hálózatokban gondolkodás</a:t>
            </a:r>
          </a:p>
          <a:p>
            <a:r>
              <a:rPr lang="hu-HU" dirty="0"/>
              <a:t>Ökologikus </a:t>
            </a:r>
            <a:r>
              <a:rPr lang="hu-HU" dirty="0" smtClean="0"/>
              <a:t>látásmód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u="sng" dirty="0" smtClean="0"/>
              <a:t>Feltétele</a:t>
            </a:r>
            <a:endParaRPr lang="hu-HU" u="sng" dirty="0"/>
          </a:p>
          <a:p>
            <a:r>
              <a:rPr lang="hu-HU" dirty="0" smtClean="0"/>
              <a:t>A Világ </a:t>
            </a:r>
            <a:r>
              <a:rPr lang="hu-HU" dirty="0" smtClean="0">
                <a:solidFill>
                  <a:srgbClr val="00B050"/>
                </a:solidFill>
              </a:rPr>
              <a:t>komplex</a:t>
            </a:r>
            <a:r>
              <a:rPr lang="hu-HU" dirty="0" smtClean="0"/>
              <a:t> tanulása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28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12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A Világ nem „fekete-fehér”!</a:t>
            </a:r>
          </a:p>
          <a:p>
            <a:pPr marL="0" indent="0">
              <a:buNone/>
            </a:pPr>
            <a:endParaRPr lang="hu-HU" sz="1600" dirty="0"/>
          </a:p>
          <a:p>
            <a:r>
              <a:rPr lang="hu-HU" dirty="0" smtClean="0"/>
              <a:t>Nem-leegyszerűsítés   (</a:t>
            </a:r>
            <a:r>
              <a:rPr lang="hu-HU" strike="sngStrike" dirty="0" err="1" smtClean="0"/>
              <a:t>Redukcionizmus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Párhuzamos igazságok és belső ellentmondások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51" y="1167611"/>
            <a:ext cx="758078" cy="758078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46580" y="365127"/>
            <a:ext cx="7886700" cy="52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400" dirty="0" smtClean="0"/>
              <a:t>Gondolkodási képesség </a:t>
            </a:r>
            <a:r>
              <a:rPr lang="hu-HU" sz="2400" dirty="0" smtClean="0">
                <a:solidFill>
                  <a:srgbClr val="FF0000"/>
                </a:solidFill>
              </a:rPr>
              <a:t>3.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73469" y="851642"/>
            <a:ext cx="7886700" cy="62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/>
              <a:t>Komplementaritás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2173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714375" y="620489"/>
            <a:ext cx="7797800" cy="576263"/>
          </a:xfrm>
        </p:spPr>
        <p:txBody>
          <a:bodyPr>
            <a:normAutofit/>
          </a:bodyPr>
          <a:lstStyle/>
          <a:p>
            <a:pPr algn="r" eaLnBrk="1" hangingPunct="1"/>
            <a:r>
              <a:rPr lang="hu-HU" altLang="hu-HU" sz="2800" dirty="0" smtClean="0">
                <a:solidFill>
                  <a:srgbClr val="00B050"/>
                </a:solidFill>
              </a:rPr>
              <a:t>Belső ellentmondások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4294967295"/>
          </p:nvPr>
        </p:nvSpPr>
        <p:spPr>
          <a:xfrm>
            <a:off x="414338" y="1380703"/>
            <a:ext cx="8229600" cy="5000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dirty="0" smtClean="0"/>
              <a:t>Energiatakarékosság</a:t>
            </a:r>
          </a:p>
          <a:p>
            <a:pPr eaLnBrk="1" hangingPunct="1"/>
            <a:r>
              <a:rPr lang="hu-HU" altLang="hu-HU" sz="2400" dirty="0" smtClean="0"/>
              <a:t>Nyílászárók szigetelése</a:t>
            </a:r>
          </a:p>
          <a:p>
            <a:pPr eaLnBrk="1" hangingPunct="1"/>
            <a:r>
              <a:rPr lang="hu-HU" altLang="hu-HU" sz="2400" dirty="0" smtClean="0"/>
              <a:t>Fénycsövek, LED</a:t>
            </a:r>
          </a:p>
          <a:p>
            <a:pPr eaLnBrk="1" hangingPunct="1"/>
            <a:r>
              <a:rPr lang="hu-HU" altLang="hu-HU" sz="2400" dirty="0" smtClean="0"/>
              <a:t>Megújuló E-források (nap, szél, biomassza, ár-apály)</a:t>
            </a:r>
          </a:p>
          <a:p>
            <a:pPr marL="0" indent="0" eaLnBrk="1" hangingPunct="1">
              <a:buNone/>
            </a:pPr>
            <a:endParaRPr lang="hu-HU" altLang="hu-HU" sz="2000" dirty="0" smtClean="0"/>
          </a:p>
          <a:p>
            <a:pPr marL="0" indent="0" eaLnBrk="1" hangingPunct="1">
              <a:buNone/>
            </a:pPr>
            <a:endParaRPr lang="hu-HU" altLang="hu-HU" sz="2000" dirty="0" smtClean="0"/>
          </a:p>
          <a:p>
            <a:pPr marL="0" indent="0" eaLnBrk="1" hangingPunct="1">
              <a:buNone/>
            </a:pPr>
            <a:r>
              <a:rPr lang="hu-HU" altLang="hu-HU" dirty="0" smtClean="0"/>
              <a:t>Környezetbarát termék</a:t>
            </a:r>
          </a:p>
          <a:p>
            <a:pPr eaLnBrk="1" hangingPunct="1"/>
            <a:r>
              <a:rPr lang="hu-HU" altLang="hu-HU" sz="2400" dirty="0" smtClean="0"/>
              <a:t>Lebomló műanyag</a:t>
            </a:r>
          </a:p>
          <a:p>
            <a:pPr eaLnBrk="1" hangingPunct="1"/>
            <a:r>
              <a:rPr lang="hu-HU" altLang="hu-HU" sz="2400" dirty="0" smtClean="0"/>
              <a:t>Kipufogó-katalizátor</a:t>
            </a:r>
          </a:p>
          <a:p>
            <a:pPr eaLnBrk="1" hangingPunct="1"/>
            <a:r>
              <a:rPr lang="hu-HU" altLang="hu-HU" sz="2400" dirty="0" smtClean="0"/>
              <a:t>Foszfátmentes </a:t>
            </a:r>
            <a:r>
              <a:rPr lang="hu-HU" altLang="hu-HU" sz="2400" dirty="0" err="1" smtClean="0"/>
              <a:t>detergens</a:t>
            </a:r>
            <a:endParaRPr lang="hu-HU" altLang="hu-HU" sz="2400" dirty="0"/>
          </a:p>
        </p:txBody>
      </p:sp>
      <p:sp>
        <p:nvSpPr>
          <p:cNvPr id="17412" name="Dia számának hely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6" rIns="87272" bIns="43636"/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1F8BF4B-24DC-4D45-A070-AD85E37503B4}" type="slidenum">
              <a:rPr lang="hu-HU" altLang="hu-H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638800" y="1916832"/>
            <a:ext cx="792000" cy="4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DE!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4905216"/>
            <a:ext cx="792000" cy="4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DE!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12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A Világ nem „fekete-fehér”!</a:t>
            </a:r>
          </a:p>
          <a:p>
            <a:pPr marL="0" indent="0">
              <a:buNone/>
            </a:pPr>
            <a:endParaRPr lang="hu-HU" sz="1600" dirty="0"/>
          </a:p>
          <a:p>
            <a:r>
              <a:rPr lang="hu-HU" dirty="0" smtClean="0"/>
              <a:t>Nem-leegyszerűsítés   (</a:t>
            </a:r>
            <a:r>
              <a:rPr lang="hu-HU" strike="sngStrike" dirty="0" err="1" smtClean="0"/>
              <a:t>Redukcionizmus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Párhuzamos igazságok és belső ellentmondások</a:t>
            </a:r>
          </a:p>
          <a:p>
            <a:r>
              <a:rPr lang="hu-HU" dirty="0" smtClean="0"/>
              <a:t>A Világ </a:t>
            </a:r>
            <a:r>
              <a:rPr lang="hu-HU" dirty="0" smtClean="0">
                <a:solidFill>
                  <a:srgbClr val="FF0000"/>
                </a:solidFill>
              </a:rPr>
              <a:t>bonyolultságában </a:t>
            </a:r>
            <a:r>
              <a:rPr lang="hu-HU" dirty="0" smtClean="0"/>
              <a:t>való megismerése!</a:t>
            </a:r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Ezen gondolkodási készségek gyengesége </a:t>
            </a:r>
            <a:r>
              <a:rPr lang="hu-HU" sz="3200" b="1" dirty="0" smtClean="0">
                <a:solidFill>
                  <a:srgbClr val="7030A0"/>
                </a:solidFill>
              </a:rPr>
              <a:t>kulcsprobléma</a:t>
            </a:r>
            <a:r>
              <a:rPr lang="hu-HU" sz="3200" dirty="0" smtClean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51" y="1167611"/>
            <a:ext cx="758078" cy="75807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681160" y="4226865"/>
            <a:ext cx="26280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„Jaj! Már így is túl bonyolult”!</a:t>
            </a:r>
            <a:endParaRPr lang="hu-HU" sz="2800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46580" y="365127"/>
            <a:ext cx="7886700" cy="52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400" dirty="0" smtClean="0"/>
              <a:t>Gondolkodási képesség </a:t>
            </a:r>
            <a:r>
              <a:rPr lang="hu-HU" sz="2400" dirty="0" smtClean="0">
                <a:solidFill>
                  <a:srgbClr val="FF0000"/>
                </a:solidFill>
              </a:rPr>
              <a:t>3.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73469" y="851642"/>
            <a:ext cx="7886700" cy="62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/>
              <a:t>Komplementaritás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0235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C) Értékrendszer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Birtokolni vagy létezni?</a:t>
            </a:r>
          </a:p>
          <a:p>
            <a:r>
              <a:rPr lang="hu-HU" sz="2800" dirty="0" smtClean="0"/>
              <a:t>A kicsi szép</a:t>
            </a:r>
          </a:p>
          <a:p>
            <a:r>
              <a:rPr lang="hu-HU" sz="2800" dirty="0" smtClean="0"/>
              <a:t>Én → Mi </a:t>
            </a:r>
            <a:endParaRPr lang="hu-HU" sz="28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474B4-C345-4FDA-9B94-F8C3D60E53F4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308983" y="2837682"/>
            <a:ext cx="258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  <a:latin typeface="+mn-lt"/>
              </a:rPr>
              <a:t>Ön</a:t>
            </a:r>
            <a:r>
              <a:rPr lang="hu-HU" sz="2400" dirty="0" smtClean="0">
                <a:latin typeface="+mn-lt"/>
              </a:rPr>
              <a:t>-megvalósítás!?</a:t>
            </a:r>
            <a:endParaRPr 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Tudomány és Hit találkozása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2105" y="1825625"/>
            <a:ext cx="3674413" cy="435133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hu-HU" u="sng" dirty="0" smtClean="0"/>
              <a:t>Ökológia</a:t>
            </a:r>
          </a:p>
          <a:p>
            <a:pPr marL="457200" lvl="1" indent="0">
              <a:buNone/>
            </a:pPr>
            <a:r>
              <a:rPr lang="hu-HU" sz="2800" dirty="0" smtClean="0"/>
              <a:t>Fajok védelme</a:t>
            </a:r>
          </a:p>
          <a:p>
            <a:pPr marL="457200" lvl="1" indent="0">
              <a:buNone/>
            </a:pPr>
            <a:r>
              <a:rPr lang="hu-HU" sz="2800" dirty="0" smtClean="0"/>
              <a:t> Élőhely védelme</a:t>
            </a:r>
          </a:p>
          <a:p>
            <a:pPr marL="457200" lvl="1" indent="0">
              <a:buNone/>
            </a:pPr>
            <a:r>
              <a:rPr lang="hu-HU" sz="2800" dirty="0" smtClean="0"/>
              <a:t>  Bioszféra védelme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312024" y="1825625"/>
            <a:ext cx="4383741" cy="435133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hu-HU" u="sng" dirty="0" smtClean="0"/>
              <a:t>Biblia</a:t>
            </a:r>
          </a:p>
          <a:p>
            <a:pPr marL="0" indent="0">
              <a:buNone/>
            </a:pPr>
            <a:r>
              <a:rPr lang="hu-HU" dirty="0" smtClean="0"/>
              <a:t>Genezis</a:t>
            </a:r>
            <a:r>
              <a:rPr lang="hu-HU" dirty="0"/>
              <a:t> </a:t>
            </a:r>
            <a:r>
              <a:rPr lang="hu-HU" dirty="0" smtClean="0"/>
              <a:t>1,31</a:t>
            </a:r>
          </a:p>
          <a:p>
            <a:pPr marL="0" indent="0">
              <a:buNone/>
            </a:pPr>
            <a:r>
              <a:rPr lang="hu-HU" i="1" dirty="0" smtClean="0"/>
              <a:t>„És </a:t>
            </a:r>
            <a:r>
              <a:rPr lang="hu-HU" i="1" dirty="0" err="1" smtClean="0"/>
              <a:t>látá</a:t>
            </a:r>
            <a:r>
              <a:rPr lang="hu-HU" i="1" dirty="0" smtClean="0"/>
              <a:t> Isten, hogy minden,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i="1" dirty="0" smtClean="0"/>
              <a:t>amit teremtett </a:t>
            </a:r>
            <a:r>
              <a:rPr lang="hu-HU" i="1" dirty="0" err="1" smtClean="0"/>
              <a:t>vala</a:t>
            </a:r>
            <a:r>
              <a:rPr lang="hu-HU" i="1" dirty="0" smtClean="0"/>
              <a:t>, igen jó.”</a:t>
            </a:r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39153" y="4826060"/>
            <a:ext cx="231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Föld-védelem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38167" y="482606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Az egész Föld!</a:t>
            </a:r>
            <a:endParaRPr lang="hu-HU" sz="2800" dirty="0"/>
          </a:p>
        </p:txBody>
      </p:sp>
      <p:sp>
        <p:nvSpPr>
          <p:cNvPr id="7" name="Ellipszis 6"/>
          <p:cNvSpPr/>
          <p:nvPr/>
        </p:nvSpPr>
        <p:spPr>
          <a:xfrm>
            <a:off x="7180721" y="2644587"/>
            <a:ext cx="1470217" cy="13537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0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C) Értékrendszer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uralkodó értékrendszer </a:t>
            </a:r>
            <a:r>
              <a:rPr lang="hu-HU" dirty="0" smtClean="0"/>
              <a:t>aránytalanságai:</a:t>
            </a:r>
            <a:endParaRPr lang="hu-HU" dirty="0"/>
          </a:p>
          <a:p>
            <a:pPr lvl="0"/>
            <a:r>
              <a:rPr lang="hu-HU" sz="2400" dirty="0"/>
              <a:t>Anyagiak 	</a:t>
            </a:r>
            <a:r>
              <a:rPr lang="hu-HU" b="1" dirty="0" smtClean="0">
                <a:solidFill>
                  <a:srgbClr val="FF0000"/>
                </a:solidFill>
              </a:rPr>
              <a:t>&gt;</a:t>
            </a:r>
            <a:r>
              <a:rPr lang="hu-HU" sz="2400" dirty="0" smtClean="0"/>
              <a:t> </a:t>
            </a:r>
            <a:r>
              <a:rPr lang="hu-HU" sz="2400" dirty="0"/>
              <a:t>	</a:t>
            </a:r>
            <a:r>
              <a:rPr lang="hu-HU" sz="2400" dirty="0" smtClean="0"/>
              <a:t>Lelkiek, szellemiek </a:t>
            </a:r>
            <a:endParaRPr lang="hu-HU" sz="2400" dirty="0"/>
          </a:p>
          <a:p>
            <a:r>
              <a:rPr lang="hu-HU" sz="2400" dirty="0"/>
              <a:t>Még-még! 	</a:t>
            </a:r>
            <a:r>
              <a:rPr lang="hu-HU" b="1" dirty="0" smtClean="0">
                <a:solidFill>
                  <a:srgbClr val="FF0000"/>
                </a:solidFill>
              </a:rPr>
              <a:t>&gt;</a:t>
            </a:r>
            <a:r>
              <a:rPr lang="hu-HU" sz="2400" dirty="0" smtClean="0"/>
              <a:t> </a:t>
            </a:r>
            <a:r>
              <a:rPr lang="hu-HU" sz="2400" dirty="0"/>
              <a:t>	Elegendő! </a:t>
            </a:r>
          </a:p>
          <a:p>
            <a:pPr lvl="0"/>
            <a:r>
              <a:rPr lang="hu-HU" sz="2400" dirty="0" smtClean="0"/>
              <a:t>„Guinness” </a:t>
            </a:r>
            <a:r>
              <a:rPr lang="hu-HU" sz="2400" dirty="0"/>
              <a:t>	</a:t>
            </a:r>
            <a:r>
              <a:rPr lang="hu-HU" b="1" dirty="0">
                <a:solidFill>
                  <a:srgbClr val="FF0000"/>
                </a:solidFill>
              </a:rPr>
              <a:t>&gt;</a:t>
            </a:r>
            <a:r>
              <a:rPr lang="hu-HU" sz="2400" dirty="0"/>
              <a:t> 	</a:t>
            </a:r>
            <a:r>
              <a:rPr lang="hu-HU" sz="2400" dirty="0" smtClean="0"/>
              <a:t>„A </a:t>
            </a:r>
            <a:r>
              <a:rPr lang="hu-HU" sz="2400" dirty="0"/>
              <a:t>kicsi </a:t>
            </a:r>
            <a:r>
              <a:rPr lang="hu-HU" sz="2400" dirty="0" smtClean="0"/>
              <a:t>szép”</a:t>
            </a:r>
            <a:endParaRPr lang="hu-HU" sz="2400" dirty="0"/>
          </a:p>
          <a:p>
            <a:pPr lvl="0"/>
            <a:r>
              <a:rPr lang="hu-HU" sz="2400" dirty="0" smtClean="0"/>
              <a:t>Legyőzés </a:t>
            </a:r>
            <a:r>
              <a:rPr lang="hu-HU" sz="2400" dirty="0"/>
              <a:t>	</a:t>
            </a:r>
            <a:r>
              <a:rPr lang="hu-HU" b="1" dirty="0" smtClean="0">
                <a:solidFill>
                  <a:srgbClr val="FF0000"/>
                </a:solidFill>
              </a:rPr>
              <a:t>&gt;</a:t>
            </a:r>
            <a:r>
              <a:rPr lang="hu-HU" sz="2400" dirty="0" smtClean="0"/>
              <a:t> </a:t>
            </a:r>
            <a:r>
              <a:rPr lang="hu-HU" sz="2400" dirty="0"/>
              <a:t>	Megegyezés</a:t>
            </a:r>
          </a:p>
          <a:p>
            <a:pPr lvl="0"/>
            <a:r>
              <a:rPr lang="hu-HU" sz="2400" dirty="0" smtClean="0"/>
              <a:t>Erőszak	 </a:t>
            </a:r>
            <a:r>
              <a:rPr lang="hu-HU" b="1" dirty="0" smtClean="0">
                <a:solidFill>
                  <a:srgbClr val="FF0000"/>
                </a:solidFill>
              </a:rPr>
              <a:t>&gt;</a:t>
            </a:r>
            <a:r>
              <a:rPr lang="hu-HU" sz="2400" dirty="0" smtClean="0"/>
              <a:t> </a:t>
            </a:r>
            <a:r>
              <a:rPr lang="hu-HU" sz="2400" dirty="0"/>
              <a:t>	</a:t>
            </a:r>
            <a:r>
              <a:rPr lang="hu-HU" sz="2400" dirty="0" smtClean="0"/>
              <a:t>Szelídség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74833" y="2864227"/>
            <a:ext cx="222324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Igény ≠ Szükséglet!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689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12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A torz értékrendszer a fő probléma!</a:t>
            </a:r>
          </a:p>
          <a:p>
            <a:pPr marL="0" indent="0" algn="ctr">
              <a:buNone/>
            </a:pPr>
            <a:endParaRPr lang="hu-HU" sz="4800" dirty="0" smtClean="0"/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sz="3600" cap="small" dirty="0">
                <a:solidFill>
                  <a:srgbClr val="FF0000"/>
                </a:solidFill>
              </a:rPr>
              <a:t>P</a:t>
            </a:r>
            <a:r>
              <a:rPr lang="hu-HU" sz="3600" cap="small" dirty="0" smtClean="0">
                <a:solidFill>
                  <a:srgbClr val="FF0000"/>
                </a:solidFill>
              </a:rPr>
              <a:t>aradigma-váltás!!!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330818" y="4845423"/>
            <a:ext cx="187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Iskolában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213407" y="4845430"/>
            <a:ext cx="284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Társadalomban</a:t>
            </a:r>
            <a:endParaRPr lang="hu-HU" sz="32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3106271" y="2989720"/>
            <a:ext cx="2628000" cy="1138537"/>
            <a:chOff x="3106271" y="2989720"/>
            <a:chExt cx="2628000" cy="1138537"/>
          </a:xfrm>
        </p:grpSpPr>
        <p:sp>
          <p:nvSpPr>
            <p:cNvPr id="5" name="Szövegdoboz 4"/>
            <p:cNvSpPr txBox="1"/>
            <p:nvPr/>
          </p:nvSpPr>
          <p:spPr>
            <a:xfrm>
              <a:off x="3209365" y="2989720"/>
              <a:ext cx="2447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/>
                <a:t>A „</a:t>
              </a:r>
              <a:r>
                <a:rPr lang="hu-HU" sz="2400" dirty="0"/>
                <a:t> közvélemény” </a:t>
              </a:r>
              <a:r>
                <a:rPr lang="hu-HU" sz="2400" dirty="0" smtClean="0"/>
                <a:t>megváltozása!</a:t>
              </a:r>
              <a:endParaRPr lang="hu-HU" sz="2400" dirty="0"/>
            </a:p>
          </p:txBody>
        </p:sp>
        <p:sp>
          <p:nvSpPr>
            <p:cNvPr id="8" name="Jobb oldali kapcsos zárójel 7"/>
            <p:cNvSpPr/>
            <p:nvPr/>
          </p:nvSpPr>
          <p:spPr>
            <a:xfrm rot="16200000">
              <a:off x="4240271" y="2634257"/>
              <a:ext cx="360000" cy="2628000"/>
            </a:xfrm>
            <a:prstGeom prst="rightBrace">
              <a:avLst>
                <a:gd name="adj1" fmla="val 35784"/>
                <a:gd name="adj2" fmla="val 5000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3003182" y="5494034"/>
            <a:ext cx="284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Templomban!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0742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Hinduizmus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Az Indiában élő ősi vallások gyűjtőneve</a:t>
            </a:r>
          </a:p>
          <a:p>
            <a:pPr marL="0" indent="0" algn="ctr">
              <a:buNone/>
            </a:pPr>
            <a:r>
              <a:rPr lang="hu-HU" sz="2400" dirty="0" smtClean="0"/>
              <a:t>≈ </a:t>
            </a:r>
            <a:r>
              <a:rPr lang="hu-HU" sz="2400" dirty="0" err="1" smtClean="0"/>
              <a:t>Bráhmanizmus</a:t>
            </a:r>
            <a:r>
              <a:rPr lang="hu-HU" sz="2400" dirty="0" smtClean="0"/>
              <a:t> (</a:t>
            </a:r>
            <a:r>
              <a:rPr lang="hu-HU" sz="2400" dirty="0" err="1" smtClean="0"/>
              <a:t>bráhman</a:t>
            </a:r>
            <a:r>
              <a:rPr lang="hu-HU" sz="2400" dirty="0" smtClean="0"/>
              <a:t> = a papok kasztja)</a:t>
            </a:r>
          </a:p>
          <a:p>
            <a:pPr marL="0" indent="0">
              <a:buNone/>
            </a:pPr>
            <a:endParaRPr lang="hu-HU" sz="1100" dirty="0" smtClean="0"/>
          </a:p>
          <a:p>
            <a:pPr marL="0" indent="0">
              <a:buNone/>
            </a:pPr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070766" y="4906805"/>
            <a:ext cx="2232000" cy="1296414"/>
            <a:chOff x="2533808" y="4116796"/>
            <a:chExt cx="2232000" cy="1296414"/>
          </a:xfrm>
        </p:grpSpPr>
        <p:sp>
          <p:nvSpPr>
            <p:cNvPr id="8" name="Lefelé nyíl 7"/>
            <p:cNvSpPr/>
            <p:nvPr/>
          </p:nvSpPr>
          <p:spPr>
            <a:xfrm>
              <a:off x="3561349" y="4116796"/>
              <a:ext cx="197224" cy="555829"/>
            </a:xfrm>
            <a:prstGeom prst="down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533808" y="4582213"/>
              <a:ext cx="223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rgbClr val="00B050"/>
                  </a:solidFill>
                </a:rPr>
                <a:t>Általános </a:t>
              </a:r>
            </a:p>
            <a:p>
              <a:pPr algn="ctr"/>
              <a:r>
                <a:rPr lang="hu-HU" sz="2400" dirty="0" smtClean="0">
                  <a:solidFill>
                    <a:srgbClr val="00B050"/>
                  </a:solidFill>
                </a:rPr>
                <a:t>élőlény-tisztelet</a:t>
              </a:r>
              <a:endParaRPr lang="hu-HU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462772" y="3656582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Reinkarnáció: </a:t>
            </a:r>
            <a:endParaRPr lang="hu-HU" sz="2400" dirty="0" smtClean="0"/>
          </a:p>
          <a:p>
            <a:pPr algn="ctr"/>
            <a:r>
              <a:rPr lang="hu-HU" sz="2400" dirty="0" smtClean="0"/>
              <a:t>ugyanaz(!) </a:t>
            </a:r>
            <a:r>
              <a:rPr lang="hu-HU" sz="2400" dirty="0"/>
              <a:t>a lélek </a:t>
            </a:r>
            <a:r>
              <a:rPr lang="hu-HU" sz="2400" dirty="0" smtClean="0"/>
              <a:t>vándorol más-más élőlénybe!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580785" y="3664607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„isteni lényeg” a természeti dolgokban fejeződik ki!</a:t>
            </a:r>
            <a:endParaRPr lang="hu-HU" sz="2400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4726783" y="4906804"/>
            <a:ext cx="3276000" cy="1337443"/>
            <a:chOff x="2533808" y="4108770"/>
            <a:chExt cx="3276000" cy="1337443"/>
          </a:xfrm>
        </p:grpSpPr>
        <p:sp>
          <p:nvSpPr>
            <p:cNvPr id="14" name="Lefelé nyíl 13"/>
            <p:cNvSpPr/>
            <p:nvPr/>
          </p:nvSpPr>
          <p:spPr>
            <a:xfrm>
              <a:off x="4079567" y="4108770"/>
              <a:ext cx="197224" cy="555829"/>
            </a:xfrm>
            <a:prstGeom prst="down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533808" y="4582213"/>
              <a:ext cx="3276000" cy="86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rgbClr val="00B050"/>
                  </a:solidFill>
                </a:rPr>
                <a:t>Minden állattal bánj úgy, mint egy kisgyermekkel!</a:t>
              </a:r>
              <a:endParaRPr lang="hu-HU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2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Buddhizmus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Gautama</a:t>
            </a:r>
            <a:r>
              <a:rPr lang="hu-HU" dirty="0" smtClean="0"/>
              <a:t> </a:t>
            </a:r>
            <a:r>
              <a:rPr lang="hu-HU" dirty="0" err="1" smtClean="0"/>
              <a:t>Sziddhártha</a:t>
            </a:r>
            <a:r>
              <a:rPr lang="hu-HU" dirty="0" smtClean="0"/>
              <a:t> (élt Kr.e. 500 k)</a:t>
            </a:r>
          </a:p>
          <a:p>
            <a:pPr marL="0" indent="0" algn="r">
              <a:buNone/>
            </a:pPr>
            <a:r>
              <a:rPr lang="hu-HU" sz="2400" dirty="0" err="1" smtClean="0"/>
              <a:t>buddha</a:t>
            </a:r>
            <a:r>
              <a:rPr lang="hu-HU" sz="2400" dirty="0" smtClean="0"/>
              <a:t> = ’</a:t>
            </a:r>
            <a:r>
              <a:rPr lang="hu-HU" sz="2400" dirty="0" err="1" smtClean="0"/>
              <a:t>megvilágosodott</a:t>
            </a:r>
            <a:r>
              <a:rPr lang="hu-HU" sz="2400" dirty="0" smtClean="0"/>
              <a:t>’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649704" y="4847904"/>
            <a:ext cx="2767264" cy="1471436"/>
            <a:chOff x="2285999" y="4915279"/>
            <a:chExt cx="2767264" cy="1471436"/>
          </a:xfrm>
        </p:grpSpPr>
        <p:sp>
          <p:nvSpPr>
            <p:cNvPr id="4" name="Lefelé nyíl 3"/>
            <p:cNvSpPr/>
            <p:nvPr/>
          </p:nvSpPr>
          <p:spPr>
            <a:xfrm>
              <a:off x="3575222" y="4915279"/>
              <a:ext cx="197224" cy="555829"/>
            </a:xfrm>
            <a:prstGeom prst="down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285999" y="5432608"/>
              <a:ext cx="2767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rgbClr val="00B050"/>
                  </a:solidFill>
                </a:rPr>
                <a:t>A fogyasztói világ ellentéte!</a:t>
              </a:r>
              <a:endParaRPr lang="hu-HU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648092" y="3281698"/>
            <a:ext cx="2807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Felszabadulás a „kívánás” szenvedése </a:t>
            </a:r>
            <a:r>
              <a:rPr lang="hu-HU" sz="2800" dirty="0" smtClean="0"/>
              <a:t>alól!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20634" y="3280098"/>
            <a:ext cx="3049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Minden lény képes boldogságra és szenvedésre!</a:t>
            </a:r>
            <a:endParaRPr lang="hu-HU" sz="2800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5883687" y="4846304"/>
            <a:ext cx="1478041" cy="1040549"/>
            <a:chOff x="3575221" y="4915279"/>
            <a:chExt cx="1478041" cy="1040549"/>
          </a:xfrm>
        </p:grpSpPr>
        <p:sp>
          <p:nvSpPr>
            <p:cNvPr id="10" name="Lefelé nyíl 9"/>
            <p:cNvSpPr/>
            <p:nvPr/>
          </p:nvSpPr>
          <p:spPr>
            <a:xfrm>
              <a:off x="4229742" y="4915279"/>
              <a:ext cx="197224" cy="555829"/>
            </a:xfrm>
            <a:prstGeom prst="down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575221" y="5432608"/>
              <a:ext cx="1478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err="1" smtClean="0">
                  <a:solidFill>
                    <a:srgbClr val="00B050"/>
                  </a:solidFill>
                </a:rPr>
                <a:t>Ahimsza</a:t>
              </a:r>
              <a:endParaRPr lang="hu-HU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5094982" y="5781425"/>
            <a:ext cx="314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’</a:t>
            </a:r>
            <a:r>
              <a:rPr lang="hu-HU" sz="2400" dirty="0" err="1" smtClean="0"/>
              <a:t>erőszak-mentesség</a:t>
            </a:r>
            <a:r>
              <a:rPr lang="hu-HU" sz="2400" dirty="0"/>
              <a:t>, </a:t>
            </a:r>
            <a:r>
              <a:rPr lang="hu-HU" sz="2400" dirty="0" smtClean="0"/>
              <a:t>nem-ártás, szelídség’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711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Iszlám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9953" y="1825625"/>
            <a:ext cx="8104094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Korán:</a:t>
            </a:r>
          </a:p>
          <a:p>
            <a:pPr marL="0" indent="0" algn="ctr">
              <a:buNone/>
            </a:pPr>
            <a:r>
              <a:rPr lang="hu-HU" dirty="0" smtClean="0"/>
              <a:t>A Föld Allahé! Az ember csak </a:t>
            </a:r>
            <a:r>
              <a:rPr lang="hu-HU" dirty="0" err="1" smtClean="0"/>
              <a:t>khalifa</a:t>
            </a:r>
            <a:r>
              <a:rPr lang="hu-HU" dirty="0" smtClean="0"/>
              <a:t>. 	</a:t>
            </a:r>
            <a:r>
              <a:rPr lang="hu-HU" sz="2400" dirty="0" smtClean="0"/>
              <a:t>(≈ sáfár)</a:t>
            </a:r>
          </a:p>
          <a:p>
            <a:pPr marL="0" indent="0">
              <a:buNone/>
            </a:pPr>
            <a:endParaRPr lang="hu-HU" sz="1200" dirty="0"/>
          </a:p>
          <a:p>
            <a:pPr marL="0" indent="0" algn="ctr">
              <a:buNone/>
            </a:pPr>
            <a:endParaRPr lang="hu-HU" sz="2400" dirty="0" smtClean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751798" y="3115825"/>
            <a:ext cx="5640404" cy="1031347"/>
            <a:chOff x="1751798" y="4174605"/>
            <a:chExt cx="5640404" cy="1031347"/>
          </a:xfrm>
        </p:grpSpPr>
        <p:sp>
          <p:nvSpPr>
            <p:cNvPr id="4" name="Lefelé nyíl 3"/>
            <p:cNvSpPr/>
            <p:nvPr/>
          </p:nvSpPr>
          <p:spPr>
            <a:xfrm>
              <a:off x="4477356" y="4174605"/>
              <a:ext cx="197224" cy="555829"/>
            </a:xfrm>
            <a:prstGeom prst="down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751798" y="4682732"/>
              <a:ext cx="56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rgbClr val="00B050"/>
                  </a:solidFill>
                </a:rPr>
                <a:t>Allah rád bízta, hogy gondnoka légy.</a:t>
              </a:r>
              <a:endParaRPr lang="hu-HU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3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Kereszténység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Krisztusi tanítás No1: Szeretet – Szelídség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r">
              <a:buNone/>
            </a:pPr>
            <a:endParaRPr lang="hu-HU" sz="3600" dirty="0" smtClean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2400" dirty="0" smtClean="0"/>
              <a:t>[Ez ezer éven át nem volt téma!]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425566" y="3352779"/>
            <a:ext cx="4104000" cy="1892885"/>
            <a:chOff x="2425566" y="3535654"/>
            <a:chExt cx="4104000" cy="1892885"/>
          </a:xfrm>
        </p:grpSpPr>
        <p:sp>
          <p:nvSpPr>
            <p:cNvPr id="4" name="Lefelé nyíl 3"/>
            <p:cNvSpPr/>
            <p:nvPr/>
          </p:nvSpPr>
          <p:spPr>
            <a:xfrm>
              <a:off x="4361854" y="3535654"/>
              <a:ext cx="197224" cy="555829"/>
            </a:xfrm>
            <a:prstGeom prst="down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425566" y="4043544"/>
              <a:ext cx="4104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rgbClr val="00B050"/>
                  </a:solidFill>
                </a:rPr>
                <a:t>A Krisztus-követők </a:t>
              </a:r>
              <a:r>
                <a:rPr lang="hu-HU" sz="2800" dirty="0">
                  <a:solidFill>
                    <a:srgbClr val="00B050"/>
                  </a:solidFill>
                </a:rPr>
                <a:t>szeretettel </a:t>
              </a:r>
              <a:r>
                <a:rPr lang="hu-HU" sz="2800" dirty="0" smtClean="0">
                  <a:solidFill>
                    <a:srgbClr val="00B050"/>
                  </a:solidFill>
                </a:rPr>
                <a:t>fordulnak minden </a:t>
              </a:r>
              <a:r>
                <a:rPr lang="hu-HU" sz="2800" dirty="0">
                  <a:solidFill>
                    <a:srgbClr val="00B050"/>
                  </a:solidFill>
                </a:rPr>
                <a:t>teremtmény felé</a:t>
              </a:r>
              <a:r>
                <a:rPr lang="hu-HU" sz="2800" dirty="0" smtClean="0">
                  <a:solidFill>
                    <a:srgbClr val="00B050"/>
                  </a:solidFill>
                </a:rPr>
                <a:t>!</a:t>
              </a:r>
              <a:endParaRPr lang="hu-HU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1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Kereszténység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3059" y="1825625"/>
            <a:ext cx="8139953" cy="4351338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Assisi Szent Ferenc (1210):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A teremtett világ szeretete!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32" y="878541"/>
            <a:ext cx="2421432" cy="32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878541"/>
            <a:ext cx="7886700" cy="812148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Assisi Ferenc: Naphimnusz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659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000" dirty="0"/>
              <a:t>Dicsérjen s áldjon, én Uram, </a:t>
            </a:r>
            <a:br>
              <a:rPr lang="hu-HU" sz="2000" dirty="0"/>
            </a:br>
            <a:r>
              <a:rPr lang="hu-HU" sz="2000" dirty="0"/>
              <a:t>kezednek minden alkotása, </a:t>
            </a:r>
            <a:br>
              <a:rPr lang="hu-HU" sz="2000" dirty="0"/>
            </a:br>
            <a:r>
              <a:rPr lang="hu-HU" sz="2000" dirty="0"/>
              <a:t>különösen </a:t>
            </a:r>
            <a:r>
              <a:rPr lang="hu-HU" sz="2000" dirty="0" smtClean="0"/>
              <a:t>bátyánk-urunk, </a:t>
            </a:r>
            <a:r>
              <a:rPr lang="hu-HU" sz="2000" dirty="0"/>
              <a:t>a Nap, </a:t>
            </a:r>
            <a:br>
              <a:rPr lang="hu-HU" sz="2000" dirty="0"/>
            </a:br>
            <a:r>
              <a:rPr lang="hu-HU" sz="2000" dirty="0"/>
              <a:t>ki nappalt </a:t>
            </a:r>
            <a:r>
              <a:rPr lang="hu-HU" sz="2000" dirty="0" err="1"/>
              <a:t>ád</a:t>
            </a:r>
            <a:r>
              <a:rPr lang="hu-HU" sz="2000" dirty="0"/>
              <a:t>, világít és minket megvidámít. </a:t>
            </a:r>
            <a:r>
              <a:rPr lang="hu-HU" sz="2000" dirty="0" smtClean="0"/>
              <a:t>/…/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hu-HU" sz="2000" dirty="0"/>
              <a:t>Áldjon, én Uram, a mi öcsénk a Szél </a:t>
            </a:r>
            <a:br>
              <a:rPr lang="hu-HU" sz="2000" dirty="0"/>
            </a:br>
            <a:r>
              <a:rPr lang="hu-HU" sz="2000" dirty="0"/>
              <a:t>s az Ég s a Lég s a Hó s a Hő s a derűs és borús Idő, </a:t>
            </a:r>
            <a:br>
              <a:rPr lang="hu-HU" sz="2000" dirty="0"/>
            </a:br>
            <a:r>
              <a:rPr lang="hu-HU" sz="2000" dirty="0"/>
              <a:t>kik által éltetsz mindent, ami él. </a:t>
            </a: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000" dirty="0" smtClean="0"/>
              <a:t>Áldjon</a:t>
            </a:r>
            <a:r>
              <a:rPr lang="hu-HU" sz="2000" dirty="0"/>
              <a:t>, én Uram, </a:t>
            </a:r>
            <a:r>
              <a:rPr lang="hu-HU" sz="2000" dirty="0" err="1"/>
              <a:t>hugunk</a:t>
            </a:r>
            <a:r>
              <a:rPr lang="hu-HU" sz="2000" dirty="0"/>
              <a:t> a Víz, </a:t>
            </a:r>
            <a:br>
              <a:rPr lang="hu-HU" sz="2000" dirty="0"/>
            </a:br>
            <a:r>
              <a:rPr lang="hu-HU" sz="2000" dirty="0"/>
              <a:t>oly hasznos, tiszta, jóleső, alázatos és kedves ő. </a:t>
            </a:r>
            <a:r>
              <a:rPr lang="hu-HU" sz="2000" dirty="0" smtClean="0"/>
              <a:t>/…/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hu-HU" sz="2000" dirty="0" smtClean="0"/>
              <a:t>Áldjon</a:t>
            </a:r>
            <a:r>
              <a:rPr lang="hu-HU" sz="2000" dirty="0"/>
              <a:t>, Uram, mi Földanya-nénénk, </a:t>
            </a:r>
            <a:br>
              <a:rPr lang="hu-HU" sz="2000" dirty="0"/>
            </a:br>
            <a:r>
              <a:rPr lang="hu-HU" sz="2000" dirty="0"/>
              <a:t>ki tart és táplál minket, hogy megélnénk, </a:t>
            </a:r>
            <a:br>
              <a:rPr lang="hu-HU" sz="2000" dirty="0"/>
            </a:br>
            <a:r>
              <a:rPr lang="hu-HU" sz="2000" dirty="0"/>
              <a:t>ki füvet hajt és gyümölcsöt terem és sok </a:t>
            </a:r>
            <a:r>
              <a:rPr lang="hu-HU" sz="2000" dirty="0" err="1"/>
              <a:t>szines</a:t>
            </a:r>
            <a:r>
              <a:rPr lang="hu-HU" sz="2000" dirty="0"/>
              <a:t> virággal élénk. </a:t>
            </a:r>
            <a:r>
              <a:rPr lang="hu-HU" sz="2000" dirty="0" smtClean="0"/>
              <a:t>/…/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000" i="1" dirty="0" smtClean="0"/>
              <a:t>Dsida Jenő fordítása</a:t>
            </a: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2821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/>
              <a:t>Lynn</a:t>
            </a:r>
            <a:r>
              <a:rPr lang="hu-HU" sz="2400" dirty="0"/>
              <a:t> </a:t>
            </a:r>
            <a:r>
              <a:rPr lang="hu-HU" sz="2400" dirty="0" smtClean="0"/>
              <a:t>White: Ökológiai </a:t>
            </a:r>
            <a:r>
              <a:rPr lang="hu-HU" sz="2400" dirty="0"/>
              <a:t>válságunk történeti gyökerei</a:t>
            </a:r>
            <a:r>
              <a:rPr lang="hu-HU" sz="2400" dirty="0" smtClean="0"/>
              <a:t>. </a:t>
            </a:r>
            <a:r>
              <a:rPr lang="hu-HU" sz="2000" dirty="0" smtClean="0"/>
              <a:t>(1967)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dirty="0" smtClean="0"/>
              <a:t>Egyik </a:t>
            </a:r>
            <a:r>
              <a:rPr lang="hu-HU" dirty="0"/>
              <a:t>gyökere </a:t>
            </a:r>
            <a:r>
              <a:rPr lang="hu-HU" dirty="0" smtClean="0"/>
              <a:t>a </a:t>
            </a:r>
            <a:r>
              <a:rPr lang="hu-HU" u="sng" dirty="0" smtClean="0"/>
              <a:t>keresztény antropocentrizmus!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hu-HU" sz="2400" dirty="0" smtClean="0"/>
              <a:t>Teremtsünk </a:t>
            </a:r>
            <a:r>
              <a:rPr lang="hu-HU" sz="2400" dirty="0" smtClean="0">
                <a:solidFill>
                  <a:srgbClr val="FF0000"/>
                </a:solidFill>
              </a:rPr>
              <a:t>embert a mi képünkre és hasonlatosságunkra!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2400" dirty="0"/>
              <a:t>(</a:t>
            </a:r>
            <a:r>
              <a:rPr lang="hu-HU" sz="2400" dirty="0" err="1" smtClean="0"/>
              <a:t>Gen</a:t>
            </a:r>
            <a:r>
              <a:rPr lang="hu-HU" sz="2400" dirty="0" smtClean="0"/>
              <a:t>. 1,26)</a:t>
            </a:r>
          </a:p>
          <a:p>
            <a:pPr marL="0" indent="0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 smtClean="0"/>
              <a:t>És élet leheletét lehelte </a:t>
            </a:r>
            <a:r>
              <a:rPr lang="hu-HU" sz="2400" dirty="0" smtClean="0">
                <a:solidFill>
                  <a:srgbClr val="FF0000"/>
                </a:solidFill>
              </a:rPr>
              <a:t>az /ember/ </a:t>
            </a:r>
            <a:r>
              <a:rPr lang="hu-HU" sz="2400" dirty="0" smtClean="0"/>
              <a:t>orrába.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2400" dirty="0" smtClean="0"/>
              <a:t>(</a:t>
            </a:r>
            <a:r>
              <a:rPr lang="hu-HU" sz="2400" dirty="0" err="1" smtClean="0"/>
              <a:t>Gen</a:t>
            </a:r>
            <a:r>
              <a:rPr lang="hu-HU" sz="2400" dirty="0" smtClean="0"/>
              <a:t>. 2,7)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61473" y="5849880"/>
            <a:ext cx="32709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És a többi teremtmény?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29003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6472" y="1825625"/>
            <a:ext cx="8285833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err="1" smtClean="0"/>
              <a:t>Gen</a:t>
            </a:r>
            <a:r>
              <a:rPr lang="hu-HU" dirty="0" smtClean="0"/>
              <a:t>. 1,28: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hu-HU" dirty="0" smtClean="0"/>
              <a:t>…</a:t>
            </a:r>
            <a:r>
              <a:rPr lang="hu-HU" dirty="0" smtClean="0">
                <a:solidFill>
                  <a:srgbClr val="FF0000"/>
                </a:solidFill>
              </a:rPr>
              <a:t>hajtsátok birodalmatok alá </a:t>
            </a:r>
            <a:r>
              <a:rPr lang="hu-HU" dirty="0" smtClean="0"/>
              <a:t>a földet! 	</a:t>
            </a:r>
            <a:r>
              <a:rPr lang="hu-HU" sz="2400" dirty="0" smtClean="0"/>
              <a:t>[Károli</a:t>
            </a:r>
            <a:r>
              <a:rPr lang="hu-HU" sz="2400" dirty="0"/>
              <a:t>]</a:t>
            </a:r>
            <a:endParaRPr lang="hu-HU" sz="32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hu-HU" dirty="0" smtClean="0"/>
              <a:t>…</a:t>
            </a:r>
            <a:r>
              <a:rPr lang="hu-HU" dirty="0" smtClean="0">
                <a:solidFill>
                  <a:srgbClr val="FF0000"/>
                </a:solidFill>
              </a:rPr>
              <a:t>hódítsátok meg</a:t>
            </a:r>
            <a:r>
              <a:rPr lang="hu-HU" dirty="0" smtClean="0"/>
              <a:t>… </a:t>
            </a:r>
            <a:r>
              <a:rPr lang="hu-HU" sz="2400" dirty="0"/>
              <a:t>[</a:t>
            </a:r>
            <a:r>
              <a:rPr lang="hu-HU" sz="2400" dirty="0" smtClean="0"/>
              <a:t>újabb fordítások]</a:t>
            </a:r>
            <a:endParaRPr lang="hu-H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…</a:t>
            </a:r>
            <a:r>
              <a:rPr lang="hu-HU" dirty="0" smtClean="0">
                <a:solidFill>
                  <a:srgbClr val="FF0000"/>
                </a:solidFill>
              </a:rPr>
              <a:t>vegyétek birtokba</a:t>
            </a:r>
            <a:r>
              <a:rPr lang="hu-HU" dirty="0" smtClean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800" dirty="0" smtClean="0"/>
          </a:p>
          <a:p>
            <a:pPr marL="252000" lvl="1" indent="0" algn="r">
              <a:buNone/>
            </a:pPr>
            <a:r>
              <a:rPr lang="hu-HU" dirty="0" err="1" smtClean="0"/>
              <a:t>subjicite</a:t>
            </a:r>
            <a:r>
              <a:rPr lang="hu-HU" dirty="0" smtClean="0"/>
              <a:t> (latin) = alávet, leigáz</a:t>
            </a:r>
          </a:p>
          <a:p>
            <a:pPr marL="252000" lvl="1" indent="0" algn="r">
              <a:buNone/>
            </a:pPr>
            <a:r>
              <a:rPr lang="hu-HU" dirty="0" err="1" smtClean="0">
                <a:solidFill>
                  <a:srgbClr val="00B050"/>
                </a:solidFill>
              </a:rPr>
              <a:t>rode</a:t>
            </a:r>
            <a:r>
              <a:rPr lang="hu-HU" dirty="0" smtClean="0">
                <a:solidFill>
                  <a:srgbClr val="00B050"/>
                </a:solidFill>
              </a:rPr>
              <a:t> (héber) = gondoskodva uralkodik</a:t>
            </a:r>
          </a:p>
          <a:p>
            <a:pPr marL="252000" lvl="1" indent="0">
              <a:spcBef>
                <a:spcPts val="1200"/>
              </a:spcBef>
              <a:buNone/>
            </a:pPr>
            <a:r>
              <a:rPr lang="hu-HU" sz="2800" dirty="0" err="1" smtClean="0"/>
              <a:t>Gen</a:t>
            </a:r>
            <a:r>
              <a:rPr lang="hu-HU" sz="2800" dirty="0" smtClean="0"/>
              <a:t>. 2,15:</a:t>
            </a:r>
          </a:p>
          <a:p>
            <a:pPr marL="252000" lvl="1" indent="0">
              <a:buNone/>
            </a:pPr>
            <a:r>
              <a:rPr lang="hu-HU" sz="2800" dirty="0" err="1" smtClean="0"/>
              <a:t>Helyezé</a:t>
            </a:r>
            <a:r>
              <a:rPr lang="hu-HU" sz="2800" dirty="0" smtClean="0"/>
              <a:t> </a:t>
            </a:r>
            <a:r>
              <a:rPr lang="hu-HU" sz="2800" dirty="0"/>
              <a:t>az Úr az embert az Éden kertjébe,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hogy </a:t>
            </a:r>
            <a:r>
              <a:rPr lang="hu-HU" sz="2800" dirty="0" err="1">
                <a:solidFill>
                  <a:srgbClr val="00B050"/>
                </a:solidFill>
              </a:rPr>
              <a:t>mívelje</a:t>
            </a:r>
            <a:r>
              <a:rPr lang="hu-HU" sz="2800" dirty="0">
                <a:solidFill>
                  <a:srgbClr val="00B050"/>
                </a:solidFill>
              </a:rPr>
              <a:t> és őrizze </a:t>
            </a:r>
            <a:r>
              <a:rPr lang="hu-HU" sz="2800" dirty="0"/>
              <a:t>azt</a:t>
            </a:r>
            <a:r>
              <a:rPr lang="hu-HU" sz="2800" dirty="0" smtClean="0"/>
              <a:t>.</a:t>
            </a:r>
          </a:p>
          <a:p>
            <a:pPr marL="0" indent="0">
              <a:buNone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805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Gondolati </a:t>
            </a:r>
            <a:r>
              <a:rPr lang="hu-HU" dirty="0" smtClean="0"/>
              <a:t>keretek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sz="3200" dirty="0" smtClean="0"/>
              <a:t>Teremtésvédelmi nevelés a gyakorlatban: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200" dirty="0" smtClean="0"/>
              <a:t>Fenntartható életmódra nevelés: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3200" dirty="0" smtClean="0"/>
              <a:t>Kompetencia-fejlesztés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841805" y="5010138"/>
            <a:ext cx="1980000" cy="924778"/>
            <a:chOff x="3558985" y="5045998"/>
            <a:chExt cx="1980000" cy="924778"/>
          </a:xfrm>
        </p:grpSpPr>
        <p:sp>
          <p:nvSpPr>
            <p:cNvPr id="4" name="Szövegdoboz 3"/>
            <p:cNvSpPr txBox="1"/>
            <p:nvPr/>
          </p:nvSpPr>
          <p:spPr>
            <a:xfrm>
              <a:off x="4329954" y="5201335"/>
              <a:ext cx="5289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400" dirty="0" smtClean="0">
                  <a:solidFill>
                    <a:srgbClr val="FF0000"/>
                  </a:solidFill>
                </a:rPr>
                <a:t>?</a:t>
              </a:r>
              <a:endParaRPr lang="hu-HU" sz="2000" dirty="0">
                <a:solidFill>
                  <a:srgbClr val="FF0000"/>
                </a:solidFill>
              </a:endParaRPr>
            </a:p>
          </p:txBody>
        </p:sp>
        <p:sp>
          <p:nvSpPr>
            <p:cNvPr id="5" name="Bal oldali kapcsos zárójel 4"/>
            <p:cNvSpPr/>
            <p:nvPr/>
          </p:nvSpPr>
          <p:spPr>
            <a:xfrm rot="16200000">
              <a:off x="4404985" y="4199998"/>
              <a:ext cx="288000" cy="1980000"/>
            </a:xfrm>
            <a:prstGeom prst="leftBrace">
              <a:avLst>
                <a:gd name="adj1" fmla="val 45480"/>
                <a:gd name="adj2" fmla="val 4996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028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Keresztény antropocentrizmus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dirty="0" smtClean="0"/>
              <a:t>Az ember kiemelkedő lény!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24636" y="4513730"/>
            <a:ext cx="16853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Előjogok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31220" y="4522691"/>
            <a:ext cx="16853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Felelősség</a:t>
            </a:r>
            <a:endParaRPr lang="hu-HU" sz="2800" dirty="0"/>
          </a:p>
        </p:txBody>
      </p:sp>
      <p:sp>
        <p:nvSpPr>
          <p:cNvPr id="6" name="Kanyar jobbra 5"/>
          <p:cNvSpPr/>
          <p:nvPr/>
        </p:nvSpPr>
        <p:spPr>
          <a:xfrm rot="10800000">
            <a:off x="3959999" y="4303059"/>
            <a:ext cx="612000" cy="585741"/>
          </a:xfrm>
          <a:prstGeom prst="bentArrow">
            <a:avLst>
              <a:gd name="adj1" fmla="val 14287"/>
              <a:gd name="adj2" fmla="val 13521"/>
              <a:gd name="adj3" fmla="val 31122"/>
              <a:gd name="adj4" fmla="val 6976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Kanyar jobbra 6"/>
          <p:cNvSpPr/>
          <p:nvPr/>
        </p:nvSpPr>
        <p:spPr>
          <a:xfrm rot="10800000" flipH="1">
            <a:off x="4748893" y="4294102"/>
            <a:ext cx="612000" cy="585741"/>
          </a:xfrm>
          <a:prstGeom prst="bentArrow">
            <a:avLst>
              <a:gd name="adj1" fmla="val 14287"/>
              <a:gd name="adj2" fmla="val 13521"/>
              <a:gd name="adj3" fmla="val 31122"/>
              <a:gd name="adj4" fmla="val 6976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Teremtés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u="sng" dirty="0" smtClean="0"/>
              <a:t>Aktus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(egyszeri)</a:t>
            </a:r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u="sng" dirty="0" smtClean="0"/>
              <a:t>Folyamat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(hosszú)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147473" y="3339353"/>
            <a:ext cx="2939763" cy="714939"/>
            <a:chOff x="1416423" y="3339353"/>
            <a:chExt cx="2939763" cy="714939"/>
          </a:xfrm>
        </p:grpSpPr>
        <p:sp>
          <p:nvSpPr>
            <p:cNvPr id="3" name="Szövegdoboz 2"/>
            <p:cNvSpPr txBox="1"/>
            <p:nvPr/>
          </p:nvSpPr>
          <p:spPr>
            <a:xfrm>
              <a:off x="1416423" y="3339353"/>
              <a:ext cx="1954306" cy="71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hu-HU" sz="2800" dirty="0" smtClean="0"/>
                <a:t>Teremtett</a:t>
              </a:r>
            </a:p>
            <a:p>
              <a:pPr algn="r">
                <a:lnSpc>
                  <a:spcPct val="70000"/>
                </a:lnSpc>
              </a:pPr>
              <a:r>
                <a:rPr lang="hu-HU" sz="2800" dirty="0" smtClean="0"/>
                <a:t>Kész</a:t>
              </a:r>
              <a:endParaRPr lang="hu-HU" sz="2800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334212" y="3409469"/>
              <a:ext cx="1021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/>
                <a:t>Világ</a:t>
              </a:r>
              <a:endParaRPr lang="hu-HU" sz="2800" dirty="0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5208485" y="3339353"/>
            <a:ext cx="2949388" cy="714939"/>
            <a:chOff x="1416423" y="3339353"/>
            <a:chExt cx="2949388" cy="714939"/>
          </a:xfrm>
        </p:grpSpPr>
        <p:sp>
          <p:nvSpPr>
            <p:cNvPr id="9" name="Szövegdoboz 8"/>
            <p:cNvSpPr txBox="1"/>
            <p:nvPr/>
          </p:nvSpPr>
          <p:spPr>
            <a:xfrm>
              <a:off x="1416423" y="3339353"/>
              <a:ext cx="1954306" cy="71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hu-HU" sz="2800" dirty="0" smtClean="0"/>
                <a:t>Teremtődő</a:t>
              </a:r>
            </a:p>
            <a:p>
              <a:pPr algn="r">
                <a:lnSpc>
                  <a:spcPct val="70000"/>
                </a:lnSpc>
              </a:pPr>
              <a:r>
                <a:rPr lang="hu-HU" sz="2800" dirty="0" err="1" smtClean="0"/>
                <a:t>Evolutív</a:t>
              </a:r>
              <a:endParaRPr lang="hu-HU" sz="2800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343837" y="3399844"/>
              <a:ext cx="1021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/>
                <a:t>Világ</a:t>
              </a:r>
              <a:endParaRPr lang="hu-HU" sz="2800" dirty="0"/>
            </a:p>
          </p:txBody>
        </p:sp>
      </p:grpSp>
      <p:cxnSp>
        <p:nvCxnSpPr>
          <p:cNvPr id="13" name="Egyenes összekötő 12"/>
          <p:cNvCxnSpPr/>
          <p:nvPr/>
        </p:nvCxnSpPr>
        <p:spPr>
          <a:xfrm>
            <a:off x="4598895" y="1690689"/>
            <a:ext cx="57150" cy="377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soportba foglalás 15"/>
          <p:cNvGrpSpPr/>
          <p:nvPr/>
        </p:nvGrpSpPr>
        <p:grpSpPr>
          <a:xfrm>
            <a:off x="5017871" y="4620896"/>
            <a:ext cx="3443376" cy="995299"/>
            <a:chOff x="4966166" y="4601460"/>
            <a:chExt cx="3443376" cy="995299"/>
          </a:xfrm>
        </p:grpSpPr>
        <p:sp>
          <p:nvSpPr>
            <p:cNvPr id="11" name="Lefelé nyíl 10"/>
            <p:cNvSpPr/>
            <p:nvPr/>
          </p:nvSpPr>
          <p:spPr>
            <a:xfrm>
              <a:off x="6530269" y="4601460"/>
              <a:ext cx="272301" cy="574375"/>
            </a:xfrm>
            <a:prstGeom prst="down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4966166" y="5073539"/>
              <a:ext cx="3443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rgbClr val="00B050"/>
                  </a:solidFill>
                </a:rPr>
                <a:t>Ember: Társ-teremtő</a:t>
              </a:r>
              <a:endParaRPr lang="hu-HU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5993186" y="5851755"/>
            <a:ext cx="28205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Teilhard</a:t>
            </a:r>
            <a:r>
              <a:rPr lang="hu-HU" sz="2400" dirty="0" smtClean="0"/>
              <a:t> de Chardin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254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8336056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i="1" dirty="0"/>
              <a:t>Assisi Nyilatkozat </a:t>
            </a:r>
            <a:r>
              <a:rPr lang="hu-HU" dirty="0"/>
              <a:t>	</a:t>
            </a:r>
            <a:r>
              <a:rPr lang="hu-HU" sz="1800" dirty="0"/>
              <a:t>(1986)</a:t>
            </a:r>
            <a:endParaRPr lang="hu-HU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Buddhizmus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Kereszténység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Hinduizmus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Iszlám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Zsidó vallás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2812926" y="2655999"/>
            <a:ext cx="5875672" cy="2016000"/>
            <a:chOff x="2880304" y="2569374"/>
            <a:chExt cx="5875672" cy="2016000"/>
          </a:xfrm>
        </p:grpSpPr>
        <p:sp>
          <p:nvSpPr>
            <p:cNvPr id="4" name="Jobb oldali kapcsos zárójel 3"/>
            <p:cNvSpPr/>
            <p:nvPr/>
          </p:nvSpPr>
          <p:spPr>
            <a:xfrm>
              <a:off x="2880304" y="2569374"/>
              <a:ext cx="360000" cy="2016000"/>
            </a:xfrm>
            <a:prstGeom prst="rightBrace">
              <a:avLst>
                <a:gd name="adj1" fmla="val 37745"/>
                <a:gd name="adj2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301459" y="3313053"/>
              <a:ext cx="5454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/>
                <a:t>látásmódja a Teremtésvédelemről</a:t>
              </a:r>
              <a:endParaRPr lang="hu-H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8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European Christian </a:t>
            </a:r>
            <a:r>
              <a:rPr lang="hu-HU" dirty="0" err="1" smtClean="0"/>
              <a:t>Environmental</a:t>
            </a:r>
            <a:r>
              <a:rPr lang="hu-HU" dirty="0" smtClean="0"/>
              <a:t> Network </a:t>
            </a:r>
            <a:br>
              <a:rPr lang="hu-HU" dirty="0" smtClean="0"/>
            </a:br>
            <a:r>
              <a:rPr lang="hu-HU" sz="2400" dirty="0" smtClean="0"/>
              <a:t>(ECEN, 1998)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Teremtés hete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400" dirty="0" smtClean="0"/>
              <a:t>(szept. utolsó → okt. első vasárnapja)</a:t>
            </a:r>
          </a:p>
          <a:p>
            <a:r>
              <a:rPr lang="hu-HU" dirty="0" smtClean="0"/>
              <a:t>Ararát Teremtésvédelmi Munkacsoport </a:t>
            </a:r>
            <a:br>
              <a:rPr lang="hu-HU" dirty="0" smtClean="0"/>
            </a:br>
            <a:r>
              <a:rPr lang="hu-HU" sz="2400" dirty="0" smtClean="0"/>
              <a:t>(Evangélikus, 2008)</a:t>
            </a:r>
            <a:endParaRPr lang="hu-HU" dirty="0" smtClean="0"/>
          </a:p>
          <a:p>
            <a:r>
              <a:rPr lang="hu-HU" dirty="0" smtClean="0"/>
              <a:t>Naphimnusz Teremtésvédelmi Egyesület</a:t>
            </a:r>
            <a:br>
              <a:rPr lang="hu-HU" dirty="0" smtClean="0"/>
            </a:br>
            <a:r>
              <a:rPr lang="hu-HU" sz="2400" dirty="0" smtClean="0"/>
              <a:t>(Katolikus, 2011)</a:t>
            </a:r>
            <a:endParaRPr lang="hu-HU" dirty="0" smtClean="0"/>
          </a:p>
          <a:p>
            <a:r>
              <a:rPr lang="hu-HU" dirty="0" err="1" smtClean="0"/>
              <a:t>Ökogyülekezeti</a:t>
            </a:r>
            <a:r>
              <a:rPr lang="hu-HU" dirty="0" smtClean="0"/>
              <a:t> Mozgalom </a:t>
            </a:r>
            <a:br>
              <a:rPr lang="hu-HU" dirty="0" smtClean="0"/>
            </a:br>
            <a:r>
              <a:rPr lang="hu-HU" sz="2400" dirty="0"/>
              <a:t>(Református, </a:t>
            </a:r>
            <a:r>
              <a:rPr lang="hu-HU" sz="2400" dirty="0" smtClean="0"/>
              <a:t>2011.) (</a:t>
            </a:r>
            <a:r>
              <a:rPr lang="hu-HU" sz="2400" dirty="0" err="1" smtClean="0"/>
              <a:t>Ökogyülekezeti</a:t>
            </a:r>
            <a:r>
              <a:rPr lang="hu-HU" sz="2400" dirty="0" smtClean="0"/>
              <a:t> Tanács)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02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Ökogyülekezeti</a:t>
            </a:r>
            <a:r>
              <a:rPr lang="hu-HU" dirty="0" smtClean="0"/>
              <a:t> Tanács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Ökogyülekezet</a:t>
            </a:r>
            <a:r>
              <a:rPr lang="hu-HU" dirty="0" smtClean="0"/>
              <a:t> cím” pályázat</a:t>
            </a:r>
          </a:p>
          <a:p>
            <a:r>
              <a:rPr lang="hu-HU" dirty="0" smtClean="0"/>
              <a:t>Konferenciák szervezése</a:t>
            </a:r>
          </a:p>
          <a:p>
            <a:r>
              <a:rPr lang="hu-HU" dirty="0" smtClean="0"/>
              <a:t>Teremtés hete füzetekben közreműködés</a:t>
            </a:r>
            <a:br>
              <a:rPr lang="hu-HU" dirty="0" smtClean="0"/>
            </a:br>
            <a:r>
              <a:rPr lang="hu-HU" sz="2400" i="1" dirty="0" smtClean="0"/>
              <a:t>Téma 2016-ban: Boldogok a szelídek, mert…</a:t>
            </a:r>
          </a:p>
          <a:p>
            <a:r>
              <a:rPr lang="hu-HU" dirty="0" smtClean="0"/>
              <a:t>Teremtésvédelmi vetélkedő középiskolásoknak</a:t>
            </a:r>
          </a:p>
          <a:p>
            <a:r>
              <a:rPr lang="hu-HU" dirty="0" smtClean="0"/>
              <a:t>……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5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Laudato</a:t>
            </a:r>
            <a:r>
              <a:rPr lang="hu-HU" dirty="0" smtClean="0"/>
              <a:t> sí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Ferenc pápa enciklikája </a:t>
            </a:r>
            <a:r>
              <a:rPr lang="hu-HU" sz="2400" dirty="0"/>
              <a:t>(2015)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„Közös otthonunk gondozása</a:t>
            </a:r>
            <a:r>
              <a:rPr lang="hu-HU" dirty="0" smtClean="0"/>
              <a:t>”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i="1" dirty="0" smtClean="0"/>
              <a:t>Áldott légy…</a:t>
            </a:r>
          </a:p>
          <a:p>
            <a:pPr marL="0" indent="0">
              <a:buNone/>
            </a:pPr>
            <a:r>
              <a:rPr lang="hu-HU" i="1" dirty="0"/>
              <a:t>Dicsérjen s áldjon, én Uram, </a:t>
            </a:r>
            <a:br>
              <a:rPr lang="hu-HU" i="1" dirty="0"/>
            </a:br>
            <a:r>
              <a:rPr lang="hu-HU" i="1" dirty="0" smtClean="0"/>
              <a:t>kezednek </a:t>
            </a:r>
            <a:r>
              <a:rPr lang="hu-HU" i="1" dirty="0"/>
              <a:t>minden </a:t>
            </a:r>
            <a:r>
              <a:rPr lang="hu-HU" i="1" dirty="0" smtClean="0"/>
              <a:t>alkotása …</a:t>
            </a:r>
            <a:r>
              <a:rPr lang="hu-HU" i="1" dirty="0"/>
              <a:t/>
            </a:r>
            <a:br>
              <a:rPr lang="hu-HU" i="1" dirty="0"/>
            </a:br>
            <a:endParaRPr lang="hu-HU" sz="2000" i="1" dirty="0" smtClean="0"/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Komplett fenntarthatósági program!</a:t>
            </a:r>
          </a:p>
          <a:p>
            <a:pPr marL="0" indent="0" algn="ctr">
              <a:buNone/>
            </a:pPr>
            <a:r>
              <a:rPr lang="hu-HU" sz="3600" b="1" dirty="0" smtClean="0">
                <a:solidFill>
                  <a:srgbClr val="00B050"/>
                </a:solidFill>
              </a:rPr>
              <a:t>Ökológiai megtérés!</a:t>
            </a:r>
            <a:endParaRPr lang="hu-HU" sz="3600" b="1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41" y="252891"/>
            <a:ext cx="3248587" cy="46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3600" dirty="0" smtClean="0"/>
              <a:t>Ökológiai megtérés</a:t>
            </a:r>
            <a:endParaRPr lang="hu-HU" sz="36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/>
              <a:t>„Engedjük, hogy  Jézussal való találkozásunk minden következménye megjelenjen a minket körülvevő világhoz fűződő kapcsolatunkban!”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„Annak a hivatásnak a megélése, </a:t>
            </a:r>
            <a:br>
              <a:rPr lang="hu-HU" sz="2800" dirty="0" smtClean="0"/>
            </a:br>
            <a:r>
              <a:rPr lang="hu-HU" sz="2800" dirty="0" smtClean="0"/>
              <a:t>hogy védelmezői legyünk Isten művének, </a:t>
            </a:r>
            <a:br>
              <a:rPr lang="hu-HU" sz="2800" dirty="0" smtClean="0"/>
            </a:br>
            <a:r>
              <a:rPr lang="hu-HU" sz="2800" dirty="0" smtClean="0"/>
              <a:t>lényegi része az erényes életnek, </a:t>
            </a:r>
            <a:br>
              <a:rPr lang="hu-HU" sz="2800" dirty="0" smtClean="0"/>
            </a:br>
            <a:r>
              <a:rPr lang="hu-HU" sz="2800" dirty="0" smtClean="0"/>
              <a:t>s nem valami szabadon választható feladat.”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474B4-C345-4FDA-9B94-F8C3D60E53F4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7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3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Ferenc pápa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Krisztus-követő életmódja</a:t>
            </a:r>
          </a:p>
          <a:p>
            <a:r>
              <a:rPr lang="hu-HU" dirty="0"/>
              <a:t>egyszerű fehér reverendát </a:t>
            </a:r>
            <a:r>
              <a:rPr lang="hu-HU" dirty="0" smtClean="0"/>
              <a:t>visel</a:t>
            </a:r>
          </a:p>
          <a:p>
            <a:r>
              <a:rPr lang="hu-HU" dirty="0" smtClean="0"/>
              <a:t>arany kereszt helyett vas-keresztet</a:t>
            </a:r>
          </a:p>
          <a:p>
            <a:r>
              <a:rPr lang="hu-HU" dirty="0" smtClean="0"/>
              <a:t>nem használja a pápa-mobilt, gyalogol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Szt</a:t>
            </a:r>
            <a:r>
              <a:rPr lang="hu-HU" dirty="0" smtClean="0"/>
              <a:t> Márta házban lakik a 2. emeleten</a:t>
            </a:r>
          </a:p>
          <a:p>
            <a:r>
              <a:rPr lang="hu-HU" dirty="0" smtClean="0"/>
              <a:t>annak menzáján étkezik</a:t>
            </a:r>
          </a:p>
          <a:p>
            <a:r>
              <a:rPr lang="hu-HU" dirty="0" smtClean="0"/>
              <a:t>a vatikáni melósok menzájára is elment</a:t>
            </a:r>
          </a:p>
          <a:p>
            <a:r>
              <a:rPr lang="hu-HU" dirty="0" smtClean="0"/>
              <a:t>ha </a:t>
            </a:r>
            <a:r>
              <a:rPr lang="hu-HU" dirty="0" err="1" smtClean="0"/>
              <a:t>elintézendője</a:t>
            </a:r>
            <a:r>
              <a:rPr lang="hu-HU" dirty="0" smtClean="0"/>
              <a:t> van, lemegy a recepcióhoz</a:t>
            </a:r>
          </a:p>
          <a:p>
            <a:r>
              <a:rPr lang="hu-HU" dirty="0" smtClean="0"/>
              <a:t>elbeszélget a hajléktalanokkal…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2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615" y="365126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   Ferenc és </a:t>
            </a:r>
            <a:r>
              <a:rPr lang="hu-HU" dirty="0" err="1" smtClean="0"/>
              <a:t>Bartholomaiosz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közös üzenete: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dirty="0" smtClean="0"/>
              <a:t>Imádkozzatok a </a:t>
            </a:r>
            <a:r>
              <a:rPr lang="hu-HU" dirty="0"/>
              <a:t>teremtett </a:t>
            </a:r>
            <a:r>
              <a:rPr lang="hu-HU" dirty="0" smtClean="0"/>
              <a:t>világért!</a:t>
            </a:r>
          </a:p>
          <a:p>
            <a:r>
              <a:rPr lang="hu-HU" dirty="0" smtClean="0"/>
              <a:t>Törekedjetek </a:t>
            </a:r>
            <a:r>
              <a:rPr lang="hu-HU" dirty="0"/>
              <a:t>egyszerűbb, </a:t>
            </a:r>
            <a:r>
              <a:rPr lang="hu-HU" dirty="0" smtClean="0"/>
              <a:t>szolidárisabb életvitelre!</a:t>
            </a:r>
          </a:p>
          <a:p>
            <a:r>
              <a:rPr lang="hu-HU" dirty="0" smtClean="0"/>
              <a:t>Bánjatok felelősen a </a:t>
            </a:r>
            <a:r>
              <a:rPr lang="hu-HU" dirty="0"/>
              <a:t>Föld </a:t>
            </a:r>
            <a:r>
              <a:rPr lang="hu-HU" dirty="0" smtClean="0"/>
              <a:t>javaival!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59858" y="1717584"/>
            <a:ext cx="2664000" cy="13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Római </a:t>
            </a:r>
          </a:p>
          <a:p>
            <a:pPr algn="ctr"/>
            <a:r>
              <a:rPr lang="hu-HU" sz="2800" dirty="0" smtClean="0"/>
              <a:t>katolikus </a:t>
            </a:r>
          </a:p>
          <a:p>
            <a:pPr algn="ctr"/>
            <a:r>
              <a:rPr lang="hu-HU" sz="2800" dirty="0" smtClean="0"/>
              <a:t>pápa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00278" y="1717581"/>
            <a:ext cx="2664000" cy="13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Konstantinápolyi egyetemes pátriárka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95" y="2517934"/>
            <a:ext cx="1999153" cy="11890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5" y="2490821"/>
            <a:ext cx="1801906" cy="12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Laudato</a:t>
            </a:r>
            <a:r>
              <a:rPr lang="hu-HU" i="1" dirty="0" smtClean="0"/>
              <a:t> sí </a:t>
            </a:r>
            <a:r>
              <a:rPr lang="hu-HU" dirty="0" smtClean="0"/>
              <a:t>konferencia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34590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2017. szept. 30</a:t>
            </a:r>
            <a:r>
              <a:rPr lang="hu-HU" dirty="0" smtClean="0"/>
              <a:t>.</a:t>
            </a:r>
          </a:p>
          <a:p>
            <a:pPr marL="0" indent="0" algn="ctr">
              <a:buNone/>
            </a:pPr>
            <a:endParaRPr lang="hu-HU" sz="2000" dirty="0"/>
          </a:p>
          <a:p>
            <a:pPr marL="0" indent="0" algn="ctr">
              <a:buNone/>
            </a:pPr>
            <a:r>
              <a:rPr lang="hu-HU" dirty="0" smtClean="0">
                <a:solidFill>
                  <a:srgbClr val="00B050"/>
                </a:solidFill>
              </a:rPr>
              <a:t>„Nem valami szabadon választható feladat!”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Katolikus csoportok szervezték</a:t>
            </a:r>
          </a:p>
          <a:p>
            <a:pPr marL="0" indent="0" algn="ctr">
              <a:buNone/>
            </a:pPr>
            <a:r>
              <a:rPr lang="hu-HU" dirty="0"/>
              <a:t>Ökomenikus szemléletben</a:t>
            </a:r>
          </a:p>
          <a:p>
            <a:pPr marL="0" indent="0" algn="ctr">
              <a:buNone/>
            </a:pPr>
            <a:r>
              <a:rPr lang="hu-HU" dirty="0" smtClean="0"/>
              <a:t>A közös feladat és felelősség tudatában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Figyelve a fenntarthatóság szabályaira</a:t>
            </a:r>
          </a:p>
        </p:txBody>
      </p:sp>
    </p:spTree>
    <p:extLst>
      <p:ext uri="{BB962C8B-B14F-4D97-AF65-F5344CB8AC3E}">
        <p14:creationId xmlns:p14="http://schemas.microsoft.com/office/powerpoint/2010/main" val="2212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 smtClean="0"/>
              <a:t>Kompetencia</a:t>
            </a:r>
            <a:endParaRPr lang="hu-HU" altLang="hu-HU" u="sng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Tx/>
              <a:buNone/>
            </a:pPr>
            <a:r>
              <a:rPr lang="hu-HU" altLang="hu-HU" sz="2400" dirty="0" smtClean="0"/>
              <a:t>A) szükséges ISMERETEK</a:t>
            </a:r>
          </a:p>
          <a:p>
            <a:pPr lvl="2">
              <a:buFontTx/>
              <a:buNone/>
            </a:pPr>
            <a:r>
              <a:rPr lang="hu-HU" altLang="hu-HU" sz="2400" dirty="0" smtClean="0"/>
              <a:t>B) működő KÉPESSÉGEK</a:t>
            </a:r>
            <a:r>
              <a:rPr lang="hu-HU" altLang="hu-HU" sz="2400" b="1" dirty="0" smtClean="0"/>
              <a:t> </a:t>
            </a:r>
            <a:r>
              <a:rPr lang="hu-HU" altLang="hu-HU" sz="2400" dirty="0" smtClean="0"/>
              <a:t>(készségek)</a:t>
            </a:r>
          </a:p>
          <a:p>
            <a:pPr lvl="2">
              <a:buFontTx/>
              <a:buNone/>
            </a:pPr>
            <a:r>
              <a:rPr lang="hu-HU" altLang="hu-HU" sz="2400" dirty="0" smtClean="0"/>
              <a:t>C) pozitív ÉRTÉKRENDSZER</a:t>
            </a:r>
            <a:endParaRPr lang="hu-HU" altLang="hu-HU" sz="1400" dirty="0" smtClean="0"/>
          </a:p>
          <a:p>
            <a:pPr eaLnBrk="1" hangingPunct="1">
              <a:buFontTx/>
              <a:buNone/>
            </a:pPr>
            <a:endParaRPr lang="hu-HU" altLang="hu-HU" sz="2400" dirty="0" smtClean="0"/>
          </a:p>
          <a:p>
            <a:pPr eaLnBrk="1" hangingPunct="1">
              <a:buFontTx/>
              <a:buNone/>
            </a:pPr>
            <a:endParaRPr lang="hu-HU" altLang="hu-HU" sz="2400" dirty="0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527176" y="2644587"/>
            <a:ext cx="4007225" cy="3448237"/>
            <a:chOff x="2245" y="1071"/>
            <a:chExt cx="3220" cy="2767"/>
          </a:xfrm>
        </p:grpSpPr>
        <p:sp>
          <p:nvSpPr>
            <p:cNvPr id="17414" name="Text Box 9"/>
            <p:cNvSpPr txBox="1">
              <a:spLocks noChangeArrowheads="1"/>
            </p:cNvSpPr>
            <p:nvPr/>
          </p:nvSpPr>
          <p:spPr bwMode="auto">
            <a:xfrm>
              <a:off x="2419" y="2840"/>
              <a:ext cx="91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2000" b="1" dirty="0" smtClean="0">
                  <a:latin typeface="Calibri" panose="020F0502020204030204" pitchFamily="34" charset="0"/>
                </a:rPr>
                <a:t>Ismeretek</a:t>
              </a:r>
              <a:endParaRPr lang="hu-HU" altLang="hu-HU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7415" name="Text Box 11"/>
            <p:cNvSpPr txBox="1">
              <a:spLocks noChangeArrowheads="1"/>
            </p:cNvSpPr>
            <p:nvPr/>
          </p:nvSpPr>
          <p:spPr bwMode="auto">
            <a:xfrm>
              <a:off x="4518" y="2840"/>
              <a:ext cx="77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2000" b="1" dirty="0" smtClean="0">
                  <a:latin typeface="Calibri" panose="020F0502020204030204" pitchFamily="34" charset="0"/>
                </a:rPr>
                <a:t>Értékek</a:t>
              </a:r>
              <a:endParaRPr lang="hu-HU" altLang="hu-HU" sz="20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17418" name="Group 24"/>
            <p:cNvGrpSpPr>
              <a:grpSpLocks/>
            </p:cNvGrpSpPr>
            <p:nvPr/>
          </p:nvGrpSpPr>
          <p:grpSpPr bwMode="auto">
            <a:xfrm>
              <a:off x="2245" y="1071"/>
              <a:ext cx="3220" cy="2767"/>
              <a:chOff x="2245" y="1071"/>
              <a:chExt cx="3220" cy="2767"/>
            </a:xfrm>
          </p:grpSpPr>
          <p:sp>
            <p:nvSpPr>
              <p:cNvPr id="17419" name="Text Box 10"/>
              <p:cNvSpPr txBox="1">
                <a:spLocks noChangeArrowheads="1"/>
              </p:cNvSpPr>
              <p:nvPr/>
            </p:nvSpPr>
            <p:spPr bwMode="auto">
              <a:xfrm>
                <a:off x="3325" y="1570"/>
                <a:ext cx="1152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000" rIns="1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2000" b="1" dirty="0" smtClean="0">
                    <a:latin typeface="Calibri" panose="020F0502020204030204" pitchFamily="34" charset="0"/>
                  </a:rPr>
                  <a:t>Képességek</a:t>
                </a:r>
                <a:endParaRPr lang="hu-HU" altLang="hu-HU" sz="2000" b="1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7420" name="Group 21"/>
              <p:cNvGrpSpPr>
                <a:grpSpLocks/>
              </p:cNvGrpSpPr>
              <p:nvPr/>
            </p:nvGrpSpPr>
            <p:grpSpPr bwMode="auto">
              <a:xfrm>
                <a:off x="2245" y="1071"/>
                <a:ext cx="3220" cy="2767"/>
                <a:chOff x="2245" y="1071"/>
                <a:chExt cx="3220" cy="2767"/>
              </a:xfrm>
            </p:grpSpPr>
            <p:sp>
              <p:nvSpPr>
                <p:cNvPr id="17421" name="AutoShape 14"/>
                <p:cNvSpPr>
                  <a:spLocks noChangeArrowheads="1"/>
                </p:cNvSpPr>
                <p:nvPr/>
              </p:nvSpPr>
              <p:spPr bwMode="auto">
                <a:xfrm>
                  <a:off x="3379" y="2115"/>
                  <a:ext cx="907" cy="7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8000" rIns="18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u-HU" altLang="hu-H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22" name="Oval 7"/>
                <p:cNvSpPr>
                  <a:spLocks noChangeArrowheads="1"/>
                </p:cNvSpPr>
                <p:nvPr/>
              </p:nvSpPr>
              <p:spPr bwMode="auto">
                <a:xfrm>
                  <a:off x="3333" y="1933"/>
                  <a:ext cx="2132" cy="190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8000" rIns="18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u-HU" altLang="hu-H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23" name="Oval 8"/>
                <p:cNvSpPr>
                  <a:spLocks noChangeArrowheads="1"/>
                </p:cNvSpPr>
                <p:nvPr/>
              </p:nvSpPr>
              <p:spPr bwMode="auto">
                <a:xfrm>
                  <a:off x="2245" y="1933"/>
                  <a:ext cx="2132" cy="190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8000" rIns="18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u-HU" altLang="hu-H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24" name="Oval 6"/>
                <p:cNvSpPr>
                  <a:spLocks noChangeArrowheads="1"/>
                </p:cNvSpPr>
                <p:nvPr/>
              </p:nvSpPr>
              <p:spPr bwMode="auto">
                <a:xfrm>
                  <a:off x="2789" y="1071"/>
                  <a:ext cx="2132" cy="190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8000" rIns="18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u-HU" altLang="hu-H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2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97" y="2430"/>
                  <a:ext cx="317" cy="365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rIns="180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hu-HU" altLang="hu-HU" sz="3200" b="1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K</a:t>
                  </a:r>
                </a:p>
              </p:txBody>
            </p:sp>
          </p:grpSp>
        </p:grpSp>
      </p:grpSp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5A149-8415-4345-BDA8-77E8C2C0DF56}" type="slidenum">
              <a:rPr lang="hu-HU" altLang="hu-H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hu-HU" altLang="hu-H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4916" y="1873615"/>
            <a:ext cx="1054939" cy="1138773"/>
            <a:chOff x="504916" y="1873615"/>
            <a:chExt cx="1054939" cy="1138773"/>
          </a:xfrm>
        </p:grpSpPr>
        <p:sp>
          <p:nvSpPr>
            <p:cNvPr id="3" name="Szövegdoboz 2"/>
            <p:cNvSpPr txBox="1"/>
            <p:nvPr/>
          </p:nvSpPr>
          <p:spPr>
            <a:xfrm>
              <a:off x="504916" y="1873615"/>
              <a:ext cx="8375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 smtClean="0"/>
            </a:p>
            <a:p>
              <a:r>
                <a:rPr lang="hu-HU" sz="3200" dirty="0" smtClean="0"/>
                <a:t>K =</a:t>
              </a:r>
              <a:r>
                <a:rPr lang="hu-HU" dirty="0" smtClean="0"/>
                <a:t> </a:t>
              </a:r>
            </a:p>
            <a:p>
              <a:endParaRPr lang="hu-HU" dirty="0"/>
            </a:p>
          </p:txBody>
        </p:sp>
        <p:sp>
          <p:nvSpPr>
            <p:cNvPr id="4" name="Bal oldali kapcsos zárójel 3"/>
            <p:cNvSpPr/>
            <p:nvPr/>
          </p:nvSpPr>
          <p:spPr>
            <a:xfrm>
              <a:off x="1272984" y="2011122"/>
              <a:ext cx="286871" cy="864000"/>
            </a:xfrm>
            <a:prstGeom prst="leftBrace">
              <a:avLst>
                <a:gd name="adj1" fmla="val 36458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430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Ismeretek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1403" y="1825625"/>
            <a:ext cx="7886700" cy="466482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Tények, adatok, nevek, összefüggések tudása</a:t>
            </a:r>
          </a:p>
          <a:p>
            <a:pPr marL="0" indent="0" algn="ctr">
              <a:buNone/>
            </a:pPr>
            <a:r>
              <a:rPr lang="hu-HU" sz="2400" dirty="0" smtClean="0"/>
              <a:t>Pl. műanyagszemét, ózonlyuk, klímaváltozás…</a:t>
            </a:r>
            <a:endParaRPr lang="hu-H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NAT, iskolai tankönyvek, egyetemi képzés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400" dirty="0" smtClean="0"/>
              <a:t>A Lakosság mégis „környezet-kulturálatlan”!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 algn="ctr">
              <a:buNone/>
            </a:pPr>
            <a:endParaRPr lang="hu-HU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70489" y="3195922"/>
            <a:ext cx="64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hu-HU" sz="2400" dirty="0">
                <a:solidFill>
                  <a:srgbClr val="FF0000"/>
                </a:solidFill>
              </a:rPr>
              <a:t>✔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869564" y="4580965"/>
            <a:ext cx="7519727" cy="503955"/>
            <a:chOff x="869564" y="4623254"/>
            <a:chExt cx="7519727" cy="461666"/>
          </a:xfrm>
        </p:grpSpPr>
        <p:sp>
          <p:nvSpPr>
            <p:cNvPr id="5" name="Szövegdoboz 4"/>
            <p:cNvSpPr txBox="1"/>
            <p:nvPr/>
          </p:nvSpPr>
          <p:spPr>
            <a:xfrm>
              <a:off x="4812375" y="4623254"/>
              <a:ext cx="3576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Környezetbarát életmód</a:t>
              </a:r>
              <a:endParaRPr lang="hu-HU" sz="2400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869564" y="4623255"/>
              <a:ext cx="3065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Környezeti ismeretek</a:t>
              </a:r>
              <a:endParaRPr lang="hu-HU" sz="2400" dirty="0"/>
            </a:p>
          </p:txBody>
        </p:sp>
        <p:sp>
          <p:nvSpPr>
            <p:cNvPr id="7" name="Jobbra nyíl 6"/>
            <p:cNvSpPr/>
            <p:nvPr/>
          </p:nvSpPr>
          <p:spPr>
            <a:xfrm>
              <a:off x="3792069" y="4760258"/>
              <a:ext cx="950259" cy="206189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4043080" y="4379263"/>
            <a:ext cx="52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</a:rPr>
              <a:t>?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Ismeretek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1403" y="1825625"/>
            <a:ext cx="7886700" cy="466482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Tények, adatok, nevek, összefüggések tudása</a:t>
            </a:r>
          </a:p>
          <a:p>
            <a:pPr marL="0" indent="0" algn="ctr">
              <a:buNone/>
            </a:pPr>
            <a:r>
              <a:rPr lang="hu-HU" sz="2400" dirty="0" smtClean="0"/>
              <a:t>Pl. műanyagszemét, ózonlyuk, klímaváltozás…</a:t>
            </a:r>
            <a:endParaRPr lang="hu-H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NAT, iskolai tankönyvek, egyetemi képzés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400" dirty="0" smtClean="0"/>
              <a:t>A Lakosság mégis „környezet-kulturálatlan”!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az </a:t>
            </a:r>
            <a:r>
              <a:rPr lang="hu-HU" sz="3200" dirty="0" err="1" smtClean="0">
                <a:solidFill>
                  <a:srgbClr val="7030A0"/>
                </a:solidFill>
              </a:rPr>
              <a:t>ISMEREThiány</a:t>
            </a:r>
            <a:r>
              <a:rPr lang="hu-HU" sz="3200" dirty="0" smtClean="0">
                <a:solidFill>
                  <a:srgbClr val="7030A0"/>
                </a:solidFill>
              </a:rPr>
              <a:t>: NEM kulcskérdés! 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70489" y="3195922"/>
            <a:ext cx="64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hu-HU" sz="2400" dirty="0">
                <a:solidFill>
                  <a:srgbClr val="FF0000"/>
                </a:solidFill>
              </a:rPr>
              <a:t>✔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869564" y="4580965"/>
            <a:ext cx="7519727" cy="503955"/>
            <a:chOff x="869564" y="4623254"/>
            <a:chExt cx="7519727" cy="461666"/>
          </a:xfrm>
        </p:grpSpPr>
        <p:sp>
          <p:nvSpPr>
            <p:cNvPr id="5" name="Szövegdoboz 4"/>
            <p:cNvSpPr txBox="1"/>
            <p:nvPr/>
          </p:nvSpPr>
          <p:spPr>
            <a:xfrm>
              <a:off x="4812375" y="4623254"/>
              <a:ext cx="3576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Környezetbarát életmód</a:t>
              </a:r>
              <a:endParaRPr lang="hu-HU" sz="2400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869564" y="4623255"/>
              <a:ext cx="3065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Környezeti ismeretek</a:t>
              </a:r>
              <a:endParaRPr lang="hu-HU" sz="2400" dirty="0"/>
            </a:p>
          </p:txBody>
        </p:sp>
        <p:sp>
          <p:nvSpPr>
            <p:cNvPr id="7" name="Jobbra nyíl 6"/>
            <p:cNvSpPr/>
            <p:nvPr/>
          </p:nvSpPr>
          <p:spPr>
            <a:xfrm>
              <a:off x="3792069" y="4760258"/>
              <a:ext cx="950259" cy="206189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" name="Szövegdoboz 9"/>
          <p:cNvSpPr txBox="1"/>
          <p:nvPr/>
        </p:nvSpPr>
        <p:spPr>
          <a:xfrm rot="5400000">
            <a:off x="3926540" y="4352365"/>
            <a:ext cx="52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</a:rPr>
              <a:t>X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1" name="Szalagnyíl balra 10"/>
          <p:cNvSpPr/>
          <p:nvPr/>
        </p:nvSpPr>
        <p:spPr>
          <a:xfrm rot="5400000">
            <a:off x="2783608" y="4373469"/>
            <a:ext cx="423881" cy="360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B) Képességek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Készségek, rutinok, </a:t>
            </a:r>
            <a:r>
              <a:rPr lang="hu-HU" dirty="0" err="1" smtClean="0"/>
              <a:t>skill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1. Manuális </a:t>
            </a:r>
            <a:r>
              <a:rPr lang="hu-HU" dirty="0" smtClean="0"/>
              <a:t>képességek</a:t>
            </a: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</a:t>
            </a:r>
            <a:r>
              <a:rPr lang="hu-HU" dirty="0"/>
              <a:t>. </a:t>
            </a:r>
            <a:r>
              <a:rPr lang="hu-HU" dirty="0" smtClean="0"/>
              <a:t>Gondolkodási képességek</a:t>
            </a:r>
          </a:p>
          <a:p>
            <a:pPr marL="457200" lvl="1" indent="0">
              <a:buNone/>
            </a:pPr>
            <a:r>
              <a:rPr lang="hu-HU" dirty="0"/>
              <a:t>látásmód, </a:t>
            </a:r>
            <a:r>
              <a:rPr lang="hu-HU" dirty="0" smtClean="0"/>
              <a:t>világkép, paradigma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42960" y="3276598"/>
            <a:ext cx="52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</a:rPr>
              <a:t>?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20989" y="2272553"/>
            <a:ext cx="72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hu-HU" sz="2800" dirty="0">
                <a:solidFill>
                  <a:srgbClr val="FF0000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4121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580" y="365127"/>
            <a:ext cx="7886700" cy="522380"/>
          </a:xfrm>
        </p:spPr>
        <p:txBody>
          <a:bodyPr>
            <a:normAutofit/>
          </a:bodyPr>
          <a:lstStyle/>
          <a:p>
            <a:pPr algn="r"/>
            <a:r>
              <a:rPr lang="hu-HU" sz="2400" dirty="0" smtClean="0"/>
              <a:t>Gondolkodási képesség </a:t>
            </a:r>
            <a:r>
              <a:rPr lang="hu-HU" sz="2400" dirty="0" smtClean="0">
                <a:solidFill>
                  <a:srgbClr val="FF0000"/>
                </a:solidFill>
              </a:rPr>
              <a:t>1.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Reflektivitás</a:t>
            </a:r>
            <a:r>
              <a:rPr lang="hu-HU" dirty="0" smtClean="0"/>
              <a:t>, önkritika, korrekció-képesség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Én eddig rosszul	gondoltam!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csináltam!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tanítottam!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31857" y="3608293"/>
            <a:ext cx="1577788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Bevallani nehéz!</a:t>
            </a:r>
            <a:endParaRPr lang="hu-HU" sz="28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73469" y="851642"/>
            <a:ext cx="7886700" cy="62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/>
              <a:t>Önértékelés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9343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714375" y="428625"/>
            <a:ext cx="77978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4000" dirty="0" smtClean="0">
                <a:solidFill>
                  <a:srgbClr val="7030A0"/>
                </a:solidFill>
              </a:rPr>
              <a:t>Nehéz belátni, hogy a fogyasztásunk…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4294967295"/>
          </p:nvPr>
        </p:nvSpPr>
        <p:spPr>
          <a:xfrm>
            <a:off x="414338" y="1214438"/>
            <a:ext cx="8229600" cy="5000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800" dirty="0" smtClean="0">
                <a:solidFill>
                  <a:srgbClr val="FF0000"/>
                </a:solidFill>
              </a:rPr>
              <a:t>Mértéktelen</a:t>
            </a:r>
          </a:p>
          <a:p>
            <a:pPr eaLnBrk="1" hangingPunct="1"/>
            <a:r>
              <a:rPr lang="hu-HU" altLang="hu-HU" sz="2400" dirty="0" smtClean="0"/>
              <a:t>Évente </a:t>
            </a:r>
            <a:r>
              <a:rPr lang="hu-HU" altLang="hu-HU" sz="2400" dirty="0" smtClean="0">
                <a:solidFill>
                  <a:srgbClr val="7030A0"/>
                </a:solidFill>
              </a:rPr>
              <a:t>60 kg </a:t>
            </a:r>
            <a:r>
              <a:rPr lang="hu-HU" altLang="hu-HU" sz="2400" dirty="0" smtClean="0"/>
              <a:t>húst fogyasztunk – </a:t>
            </a:r>
            <a:r>
              <a:rPr lang="hu-HU" altLang="hu-HU" sz="2400" dirty="0" smtClean="0">
                <a:solidFill>
                  <a:srgbClr val="7030A0"/>
                </a:solidFill>
              </a:rPr>
              <a:t>15 kg </a:t>
            </a:r>
            <a:r>
              <a:rPr lang="hu-HU" altLang="hu-HU" sz="2400" dirty="0" smtClean="0"/>
              <a:t>is elég lenne</a:t>
            </a:r>
            <a:r>
              <a:rPr lang="hu-HU" altLang="hu-HU" sz="2400" dirty="0"/>
              <a:t>!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endParaRPr lang="hu-HU" altLang="hu-HU" sz="2400" dirty="0" smtClean="0"/>
          </a:p>
          <a:p>
            <a:pPr eaLnBrk="1" hangingPunct="1"/>
            <a:r>
              <a:rPr lang="hu-HU" altLang="hu-HU" sz="2400" dirty="0" smtClean="0"/>
              <a:t>Évi cukorfogyasztásunk </a:t>
            </a:r>
            <a:br>
              <a:rPr lang="hu-HU" altLang="hu-HU" sz="2400" dirty="0" smtClean="0"/>
            </a:br>
            <a:r>
              <a:rPr lang="hu-HU" altLang="hu-HU" sz="2400" dirty="0" smtClean="0"/>
              <a:t>(háztartási + késztermékek)</a:t>
            </a:r>
          </a:p>
          <a:p>
            <a:pPr marL="0" indent="0" eaLnBrk="1" hangingPunct="1">
              <a:buNone/>
            </a:pPr>
            <a:endParaRPr lang="hu-HU" altLang="hu-HU" sz="2400" dirty="0" smtClean="0"/>
          </a:p>
        </p:txBody>
      </p:sp>
      <p:sp>
        <p:nvSpPr>
          <p:cNvPr id="17412" name="Dia számának hely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6" rIns="87272" bIns="43636"/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1F8BF4B-24DC-4D45-A070-AD85E37503B4}" type="slidenum">
              <a:rPr lang="hu-HU" altLang="hu-H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>
              <a:latin typeface="Arial" panose="020B0604020202020204" pitchFamily="34" charset="0"/>
            </a:endParaRPr>
          </a:p>
        </p:txBody>
      </p:sp>
      <p:pic>
        <p:nvPicPr>
          <p:cNvPr id="5" name="Kép 4" descr="Vagoh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30" y="2348880"/>
            <a:ext cx="420046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230963" y="3506232"/>
            <a:ext cx="1620957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7030A0"/>
                </a:solidFill>
                <a:latin typeface="+mn-lt"/>
              </a:rPr>
              <a:t>1867:   1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7030A0"/>
                </a:solidFill>
                <a:latin typeface="+mn-lt"/>
              </a:rPr>
              <a:t>1914:   8 kg</a:t>
            </a:r>
            <a:endParaRPr lang="hu-HU" altLang="hu-HU" sz="2400" dirty="0">
              <a:solidFill>
                <a:srgbClr val="7030A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7030A0"/>
                </a:solidFill>
                <a:latin typeface="+mn-lt"/>
              </a:rPr>
              <a:t>1956: 25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7030A0"/>
                </a:solidFill>
                <a:latin typeface="+mn-lt"/>
              </a:rPr>
              <a:t>1989: 40 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solidFill>
                  <a:srgbClr val="7030A0"/>
                </a:solidFill>
                <a:latin typeface="+mn-lt"/>
              </a:rPr>
              <a:t>2010: 42 kg</a:t>
            </a:r>
          </a:p>
        </p:txBody>
      </p:sp>
    </p:spTree>
    <p:extLst>
      <p:ext uri="{BB962C8B-B14F-4D97-AF65-F5344CB8AC3E}">
        <p14:creationId xmlns:p14="http://schemas.microsoft.com/office/powerpoint/2010/main" val="16067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948</Words>
  <Application>Microsoft Office PowerPoint</Application>
  <PresentationFormat>Diavetítés a képernyőre (4:3 oldalarány)</PresentationFormat>
  <Paragraphs>343</Paragraphs>
  <Slides>39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Office-téma</vt:lpstr>
      <vt:lpstr>A teremtésvédelem pedagógiai aspektusai</vt:lpstr>
      <vt:lpstr>Tudomány és Hit találkozása</vt:lpstr>
      <vt:lpstr>Gondolati keretek</vt:lpstr>
      <vt:lpstr>Kompetencia</vt:lpstr>
      <vt:lpstr>A) Ismeretek</vt:lpstr>
      <vt:lpstr>A) Ismeretek</vt:lpstr>
      <vt:lpstr>B) Képességek</vt:lpstr>
      <vt:lpstr>Gondolkodási képesség 1.</vt:lpstr>
      <vt:lpstr>Nehéz belátni, hogy a fogyasztásunk…</vt:lpstr>
      <vt:lpstr> </vt:lpstr>
      <vt:lpstr> </vt:lpstr>
      <vt:lpstr> </vt:lpstr>
      <vt:lpstr>Nehéz belátni, hogy a fogyasztásunk…</vt:lpstr>
      <vt:lpstr>Nehéz belátni, hogy a fogyasztásunk…</vt:lpstr>
      <vt:lpstr> </vt:lpstr>
      <vt:lpstr> </vt:lpstr>
      <vt:lpstr>Belső ellentmondások</vt:lpstr>
      <vt:lpstr> </vt:lpstr>
      <vt:lpstr>C) Értékrendszer</vt:lpstr>
      <vt:lpstr>C) Értékrendszer</vt:lpstr>
      <vt:lpstr> </vt:lpstr>
      <vt:lpstr>Hinduizmus</vt:lpstr>
      <vt:lpstr>Buddhizmus</vt:lpstr>
      <vt:lpstr>Iszlám</vt:lpstr>
      <vt:lpstr>Kereszténység</vt:lpstr>
      <vt:lpstr>Kereszténység</vt:lpstr>
      <vt:lpstr>Assisi Ferenc: Naphimnusz</vt:lpstr>
      <vt:lpstr>Problémák</vt:lpstr>
      <vt:lpstr>Problémák</vt:lpstr>
      <vt:lpstr>Keresztény antropocentrizmus</vt:lpstr>
      <vt:lpstr>Teremtés</vt:lpstr>
      <vt:lpstr>Sikerek</vt:lpstr>
      <vt:lpstr>Sikerek</vt:lpstr>
      <vt:lpstr>Ökogyülekezeti Tanács</vt:lpstr>
      <vt:lpstr>Laudato sí</vt:lpstr>
      <vt:lpstr>Ökológiai megtérés</vt:lpstr>
      <vt:lpstr>Ferenc pápa</vt:lpstr>
      <vt:lpstr>   Ferenc és Bartholomaiosz</vt:lpstr>
      <vt:lpstr>Laudato sí konferencia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teremtésvédelem pedagógiai aspektusai</dc:title>
  <dc:creator>Victor András</dc:creator>
  <cp:lastModifiedBy>Farkas Judit</cp:lastModifiedBy>
  <cp:revision>27</cp:revision>
  <dcterms:created xsi:type="dcterms:W3CDTF">2017-11-13T21:17:45Z</dcterms:created>
  <dcterms:modified xsi:type="dcterms:W3CDTF">2017-11-22T09:45:28Z</dcterms:modified>
</cp:coreProperties>
</file>