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4" r:id="rId9"/>
    <p:sldId id="262" r:id="rId10"/>
    <p:sldId id="263" r:id="rId11"/>
    <p:sldId id="266" r:id="rId12"/>
    <p:sldId id="268" r:id="rId13"/>
    <p:sldId id="267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F3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Világos stílus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Világos stílus 2 – 1. jelölőszín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Közepesen sötét stílus 1 – 1. jelölőszín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Közepesen sötét stílu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57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opp%20Erika\Dropbox\adatok\Felekezetek_2010_2015_KE%20(version%201).xlsb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opp%20Erika\Dropbox\adatok\Felekezetek_2010_2015_KE%20(version%201).xlsb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opp%20Erika\Dropbox\adatok\Felekezetek_2010_2015_KE%20(version%201).xlsb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opp%20Erika\Dropbox\adatok\Felekezetek_2010_2015_KE%20(version%201).xlsb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opp%20Erika\Dropbox\adatok\Felekezetek_2010_2015_KE%20(version%201).xlsb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opp%20Erika\Dropbox\kut\adatok\Felekezetek_2010_2015_KE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opp%20Erika\Dropbox\kut\adatok\Felekezetek_2010_2015_KE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opp%20Erika\Dropbox\kut\adatok\Felekezetek_2010_2015_KE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opp%20Erika\Dropbox\kut\adatok\Felekezetek_2010_2015_KE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 tanulói családiháttér-index átlagának változása</a:t>
            </a:r>
          </a:p>
        </c:rich>
      </c:tx>
      <c:layout>
        <c:manualLayout>
          <c:xMode val="edge"/>
          <c:yMode val="edge"/>
          <c:x val="0.16496727121894611"/>
          <c:y val="2.551671344730798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összesito_KE!$A$31</c:f>
              <c:strCache>
                <c:ptCount val="1"/>
                <c:pt idx="0">
                  <c:v>egyházi iskolák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összesito_KE!$B$30:$H$30</c:f>
              <c:numCache>
                <c:formatCode>General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cat>
          <c:val>
            <c:numRef>
              <c:f>összesito_KE!$B$31:$H$31</c:f>
              <c:numCache>
                <c:formatCode>0.00</c:formatCode>
                <c:ptCount val="7"/>
                <c:pt idx="0">
                  <c:v>0.49</c:v>
                </c:pt>
                <c:pt idx="1">
                  <c:v>0.53721226831160751</c:v>
                </c:pt>
                <c:pt idx="2">
                  <c:v>0.38496420414516314</c:v>
                </c:pt>
                <c:pt idx="3">
                  <c:v>0.26220693826016989</c:v>
                </c:pt>
                <c:pt idx="4">
                  <c:v>0.27751134254305898</c:v>
                </c:pt>
                <c:pt idx="5">
                  <c:v>0.27751134254305898</c:v>
                </c:pt>
                <c:pt idx="6">
                  <c:v>0.20899999999999999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0B5-4644-93D9-093FCC28D979}"/>
            </c:ext>
          </c:extLst>
        </c:ser>
        <c:ser>
          <c:idx val="1"/>
          <c:order val="1"/>
          <c:tx>
            <c:strRef>
              <c:f>összesito_KE!$A$32</c:f>
              <c:strCache>
                <c:ptCount val="1"/>
                <c:pt idx="0">
                  <c:v>református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összesito_KE!$B$30:$H$30</c:f>
              <c:numCache>
                <c:formatCode>General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cat>
          <c:val>
            <c:numRef>
              <c:f>összesito_KE!$B$32:$H$32</c:f>
              <c:numCache>
                <c:formatCode>0.00</c:formatCode>
                <c:ptCount val="7"/>
                <c:pt idx="0">
                  <c:v>0.494450054116578</c:v>
                </c:pt>
                <c:pt idx="1">
                  <c:v>0.5187411076061651</c:v>
                </c:pt>
                <c:pt idx="2">
                  <c:v>0.45903340797318892</c:v>
                </c:pt>
                <c:pt idx="3">
                  <c:v>0.29343258285350371</c:v>
                </c:pt>
                <c:pt idx="4">
                  <c:v>0.29304430533377518</c:v>
                </c:pt>
                <c:pt idx="5">
                  <c:v>0.32503274599693288</c:v>
                </c:pt>
                <c:pt idx="6" formatCode="General">
                  <c:v>0.23799999999999999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0B5-4644-93D9-093FCC28D9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62668144"/>
        <c:axId val="1362665968"/>
      </c:lineChart>
      <c:catAx>
        <c:axId val="1362668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362665968"/>
        <c:crosses val="autoZero"/>
        <c:auto val="1"/>
        <c:lblAlgn val="ctr"/>
        <c:lblOffset val="100"/>
        <c:noMultiLvlLbl val="0"/>
      </c:catAx>
      <c:valAx>
        <c:axId val="13626659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3626681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u-HU"/>
              <a:t>Halmozottan hátrányos helyzetű tanulók arányának változása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Munka3!$B$2</c:f>
              <c:strCache>
                <c:ptCount val="1"/>
                <c:pt idx="0">
                  <c:v>összesen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Munka3!$A$3:$A$9</c:f>
              <c:numCache>
                <c:formatCode>General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cat>
          <c:val>
            <c:numRef>
              <c:f>Munka3!$B$3:$B$9</c:f>
              <c:numCache>
                <c:formatCode>General</c:formatCode>
                <c:ptCount val="7"/>
                <c:pt idx="0">
                  <c:v>5.0273213817882407</c:v>
                </c:pt>
                <c:pt idx="1">
                  <c:v>5.2771350185017036</c:v>
                </c:pt>
                <c:pt idx="2">
                  <c:v>5.1908621960206336</c:v>
                </c:pt>
                <c:pt idx="3">
                  <c:v>5.0070255646666526</c:v>
                </c:pt>
                <c:pt idx="4">
                  <c:v>4.7827682453545659</c:v>
                </c:pt>
                <c:pt idx="5">
                  <c:v>4.5058632340733986</c:v>
                </c:pt>
                <c:pt idx="6">
                  <c:v>3.3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126-4C7B-854B-6E4402B55B05}"/>
            </c:ext>
          </c:extLst>
        </c:ser>
        <c:ser>
          <c:idx val="1"/>
          <c:order val="1"/>
          <c:tx>
            <c:strRef>
              <c:f>Munka3!$C$2</c:f>
              <c:strCache>
                <c:ptCount val="1"/>
                <c:pt idx="0">
                  <c:v>egyházi összesen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Munka3!$A$3:$A$9</c:f>
              <c:numCache>
                <c:formatCode>General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cat>
          <c:val>
            <c:numRef>
              <c:f>Munka3!$C$3:$C$9</c:f>
              <c:numCache>
                <c:formatCode>General</c:formatCode>
                <c:ptCount val="7"/>
                <c:pt idx="0">
                  <c:v>3.5549062576089607</c:v>
                </c:pt>
                <c:pt idx="1">
                  <c:v>4.0857000498256104</c:v>
                </c:pt>
                <c:pt idx="2">
                  <c:v>3.5465427907807752</c:v>
                </c:pt>
                <c:pt idx="3">
                  <c:v>4.9048429521893855</c:v>
                </c:pt>
                <c:pt idx="4">
                  <c:v>5.0109285193880027</c:v>
                </c:pt>
                <c:pt idx="5">
                  <c:v>4.5406662562418774</c:v>
                </c:pt>
                <c:pt idx="6">
                  <c:v>4.0999999999999996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126-4C7B-854B-6E4402B55B05}"/>
            </c:ext>
          </c:extLst>
        </c:ser>
        <c:ser>
          <c:idx val="2"/>
          <c:order val="2"/>
          <c:tx>
            <c:strRef>
              <c:f>Munka3!$D$2</c:f>
              <c:strCache>
                <c:ptCount val="1"/>
                <c:pt idx="0">
                  <c:v>katolikus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numRef>
              <c:f>Munka3!$A$3:$A$9</c:f>
              <c:numCache>
                <c:formatCode>General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cat>
          <c:val>
            <c:numRef>
              <c:f>Munka3!$D$3:$D$9</c:f>
              <c:numCache>
                <c:formatCode>General</c:formatCode>
                <c:ptCount val="7"/>
                <c:pt idx="0">
                  <c:v>3.9973787680209698</c:v>
                </c:pt>
                <c:pt idx="1">
                  <c:v>4.642694583522986</c:v>
                </c:pt>
                <c:pt idx="2">
                  <c:v>2.960406828913912</c:v>
                </c:pt>
                <c:pt idx="3">
                  <c:v>3.6343952984843795</c:v>
                </c:pt>
                <c:pt idx="4">
                  <c:v>3.488560765860782</c:v>
                </c:pt>
                <c:pt idx="5">
                  <c:v>3.1116297160637885</c:v>
                </c:pt>
                <c:pt idx="6">
                  <c:v>3.8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126-4C7B-854B-6E4402B55B05}"/>
            </c:ext>
          </c:extLst>
        </c:ser>
        <c:ser>
          <c:idx val="3"/>
          <c:order val="3"/>
          <c:tx>
            <c:strRef>
              <c:f>Munka3!$E$2</c:f>
              <c:strCache>
                <c:ptCount val="1"/>
                <c:pt idx="0">
                  <c:v>református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numRef>
              <c:f>Munka3!$A$3:$A$9</c:f>
              <c:numCache>
                <c:formatCode>General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cat>
          <c:val>
            <c:numRef>
              <c:f>Munka3!$E$3:$E$9</c:f>
              <c:numCache>
                <c:formatCode>General</c:formatCode>
                <c:ptCount val="7"/>
                <c:pt idx="0">
                  <c:v>1.0848126232741617</c:v>
                </c:pt>
                <c:pt idx="1">
                  <c:v>1.7373530914665303</c:v>
                </c:pt>
                <c:pt idx="2">
                  <c:v>2.8094820017559261</c:v>
                </c:pt>
                <c:pt idx="3">
                  <c:v>3.8375558867362143</c:v>
                </c:pt>
                <c:pt idx="4">
                  <c:v>6.0769230769230766</c:v>
                </c:pt>
                <c:pt idx="5">
                  <c:v>3.7674569665475803</c:v>
                </c:pt>
                <c:pt idx="6">
                  <c:v>2.5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126-4C7B-854B-6E4402B55B05}"/>
            </c:ext>
          </c:extLst>
        </c:ser>
        <c:ser>
          <c:idx val="4"/>
          <c:order val="4"/>
          <c:tx>
            <c:strRef>
              <c:f>Munka3!$F$2</c:f>
              <c:strCache>
                <c:ptCount val="1"/>
                <c:pt idx="0">
                  <c:v>evangélikus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Munka3!$A$3:$A$9</c:f>
              <c:numCache>
                <c:formatCode>General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cat>
          <c:val>
            <c:numRef>
              <c:f>Munka3!$F$3:$F$9</c:f>
              <c:numCache>
                <c:formatCode>General</c:formatCode>
                <c:ptCount val="7"/>
                <c:pt idx="0">
                  <c:v>0.99667774086378735</c:v>
                </c:pt>
                <c:pt idx="1">
                  <c:v>0.42881646655231564</c:v>
                </c:pt>
                <c:pt idx="2">
                  <c:v>2.0494699646643109</c:v>
                </c:pt>
                <c:pt idx="3">
                  <c:v>0.87073007367716015</c:v>
                </c:pt>
                <c:pt idx="4">
                  <c:v>0.74475287745429919</c:v>
                </c:pt>
                <c:pt idx="5">
                  <c:v>0.54533060668029998</c:v>
                </c:pt>
                <c:pt idx="6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7126-4C7B-854B-6E4402B55B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62667056"/>
        <c:axId val="1293196112"/>
      </c:lineChart>
      <c:catAx>
        <c:axId val="1362667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293196112"/>
        <c:crosses val="autoZero"/>
        <c:auto val="1"/>
        <c:lblAlgn val="ctr"/>
        <c:lblOffset val="100"/>
        <c:noMultiLvlLbl val="0"/>
      </c:catAx>
      <c:valAx>
        <c:axId val="12931961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3626670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u-HU"/>
              <a:t>SNI tanulók arányának változása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Munka3!$B$22</c:f>
              <c:strCache>
                <c:ptCount val="1"/>
                <c:pt idx="0">
                  <c:v>összesen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Munka3!$A$23:$A$29</c:f>
              <c:numCache>
                <c:formatCode>General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cat>
          <c:val>
            <c:numRef>
              <c:f>Munka3!$B$23:$B$29</c:f>
              <c:numCache>
                <c:formatCode>General</c:formatCode>
                <c:ptCount val="7"/>
                <c:pt idx="0">
                  <c:v>1.9461806205322056</c:v>
                </c:pt>
                <c:pt idx="1">
                  <c:v>2.3754430157288891</c:v>
                </c:pt>
                <c:pt idx="2">
                  <c:v>2.4613117170228445</c:v>
                </c:pt>
                <c:pt idx="3">
                  <c:v>2.795545582282994</c:v>
                </c:pt>
                <c:pt idx="4">
                  <c:v>3.4</c:v>
                </c:pt>
                <c:pt idx="5">
                  <c:v>3.9</c:v>
                </c:pt>
                <c:pt idx="6">
                  <c:v>3.2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FDD-46B8-ABCF-9454260F7AEA}"/>
            </c:ext>
          </c:extLst>
        </c:ser>
        <c:ser>
          <c:idx val="1"/>
          <c:order val="1"/>
          <c:tx>
            <c:strRef>
              <c:f>Munka3!$C$22</c:f>
              <c:strCache>
                <c:ptCount val="1"/>
                <c:pt idx="0">
                  <c:v>katolikus</c:v>
                </c:pt>
              </c:strCache>
            </c:strRef>
          </c:tx>
          <c:spPr>
            <a:ln w="28575" cap="rnd">
              <a:solidFill>
                <a:schemeClr val="bg1">
                  <a:lumMod val="6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Munka3!$A$23:$A$29</c:f>
              <c:numCache>
                <c:formatCode>General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cat>
          <c:val>
            <c:numRef>
              <c:f>Munka3!$C$23:$C$29</c:f>
              <c:numCache>
                <c:formatCode>General</c:formatCode>
                <c:ptCount val="7"/>
                <c:pt idx="0">
                  <c:v>2.2935779816513762</c:v>
                </c:pt>
                <c:pt idx="1">
                  <c:v>2.3441055985434684</c:v>
                </c:pt>
                <c:pt idx="2">
                  <c:v>2.0704685797312021</c:v>
                </c:pt>
                <c:pt idx="3">
                  <c:v>2.118775131456851</c:v>
                </c:pt>
                <c:pt idx="4">
                  <c:v>2.9</c:v>
                </c:pt>
                <c:pt idx="5">
                  <c:v>4.2</c:v>
                </c:pt>
                <c:pt idx="6">
                  <c:v>3.5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FDD-46B8-ABCF-9454260F7AEA}"/>
            </c:ext>
          </c:extLst>
        </c:ser>
        <c:ser>
          <c:idx val="2"/>
          <c:order val="2"/>
          <c:tx>
            <c:strRef>
              <c:f>Munka3!$D$22</c:f>
              <c:strCache>
                <c:ptCount val="1"/>
                <c:pt idx="0">
                  <c:v>református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cat>
            <c:numRef>
              <c:f>Munka3!$A$23:$A$29</c:f>
              <c:numCache>
                <c:formatCode>General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cat>
          <c:val>
            <c:numRef>
              <c:f>Munka3!$D$23:$D$29</c:f>
              <c:numCache>
                <c:formatCode>General</c:formatCode>
                <c:ptCount val="7"/>
                <c:pt idx="0">
                  <c:v>1.3806706114398422</c:v>
                </c:pt>
                <c:pt idx="1">
                  <c:v>1.6862544711292795</c:v>
                </c:pt>
                <c:pt idx="2">
                  <c:v>1.755926251097454</c:v>
                </c:pt>
                <c:pt idx="3">
                  <c:v>1.7883755588673622</c:v>
                </c:pt>
                <c:pt idx="4">
                  <c:v>2.5</c:v>
                </c:pt>
                <c:pt idx="5">
                  <c:v>2.5</c:v>
                </c:pt>
                <c:pt idx="6">
                  <c:v>2.4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FDD-46B8-ABCF-9454260F7AEA}"/>
            </c:ext>
          </c:extLst>
        </c:ser>
        <c:ser>
          <c:idx val="3"/>
          <c:order val="3"/>
          <c:tx>
            <c:strRef>
              <c:f>Munka3!$E$22</c:f>
              <c:strCache>
                <c:ptCount val="1"/>
                <c:pt idx="0">
                  <c:v>evangélikus</c:v>
                </c:pt>
              </c:strCache>
            </c:strRef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cat>
            <c:numRef>
              <c:f>Munka3!$A$23:$A$29</c:f>
              <c:numCache>
                <c:formatCode>General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cat>
          <c:val>
            <c:numRef>
              <c:f>Munka3!$E$23:$E$29</c:f>
              <c:numCache>
                <c:formatCode>General</c:formatCode>
                <c:ptCount val="7"/>
                <c:pt idx="0">
                  <c:v>3.1561461794019934</c:v>
                </c:pt>
                <c:pt idx="1">
                  <c:v>4.1166380789022305</c:v>
                </c:pt>
                <c:pt idx="2">
                  <c:v>3.6042402826855122</c:v>
                </c:pt>
                <c:pt idx="3">
                  <c:v>3.6</c:v>
                </c:pt>
                <c:pt idx="4">
                  <c:v>3.5</c:v>
                </c:pt>
                <c:pt idx="5">
                  <c:v>4.2263122017723243</c:v>
                </c:pt>
                <c:pt idx="6">
                  <c:v>3.9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FDD-46B8-ABCF-9454260F7A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93195568"/>
        <c:axId val="1414911152"/>
      </c:lineChart>
      <c:catAx>
        <c:axId val="1293195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414911152"/>
        <c:crosses val="autoZero"/>
        <c:auto val="1"/>
        <c:lblAlgn val="ctr"/>
        <c:lblOffset val="100"/>
        <c:noMultiLvlLbl val="0"/>
      </c:catAx>
      <c:valAx>
        <c:axId val="1414911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2931955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u-HU"/>
              <a:t>Matematika teszteredmények változása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komp!$A$3</c:f>
              <c:strCache>
                <c:ptCount val="1"/>
                <c:pt idx="0">
                  <c:v>matematika 8 osztályos eredmények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komp!$B$2:$H$2</c:f>
              <c:numCache>
                <c:formatCode>General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cat>
          <c:val>
            <c:numRef>
              <c:f>komp!$B$3:$H$3</c:f>
              <c:numCache>
                <c:formatCode>0.00</c:formatCode>
                <c:ptCount val="7"/>
                <c:pt idx="0">
                  <c:v>1669.1046541278279</c:v>
                </c:pt>
                <c:pt idx="1">
                  <c:v>1660.050905028625</c:v>
                </c:pt>
                <c:pt idx="2">
                  <c:v>1671.2780460334491</c:v>
                </c:pt>
                <c:pt idx="3">
                  <c:v>1628.7911677616416</c:v>
                </c:pt>
                <c:pt idx="4" formatCode="#,##0.00">
                  <c:v>1644.0140355780743</c:v>
                </c:pt>
                <c:pt idx="5" formatCode="#,##0.0">
                  <c:v>1634.4765227448233</c:v>
                </c:pt>
                <c:pt idx="6">
                  <c:v>1617.8530000000001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9BE-4375-88AD-2736C3650986}"/>
            </c:ext>
          </c:extLst>
        </c:ser>
        <c:ser>
          <c:idx val="1"/>
          <c:order val="1"/>
          <c:tx>
            <c:strRef>
              <c:f>komp!$A$5</c:f>
              <c:strCache>
                <c:ptCount val="1"/>
                <c:pt idx="0">
                  <c:v>matematika 10. osztályos eredmények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komp!$B$5:$H$5</c:f>
              <c:numCache>
                <c:formatCode>0.00</c:formatCode>
                <c:ptCount val="7"/>
                <c:pt idx="0">
                  <c:v>1683.0941981371482</c:v>
                </c:pt>
                <c:pt idx="1">
                  <c:v>1705.224105026781</c:v>
                </c:pt>
                <c:pt idx="2">
                  <c:v>1700.0713259150093</c:v>
                </c:pt>
                <c:pt idx="3">
                  <c:v>1682.2365914574891</c:v>
                </c:pt>
                <c:pt idx="4" formatCode="#,##0.00">
                  <c:v>1658.5439579512315</c:v>
                </c:pt>
                <c:pt idx="5" formatCode="#,##0.0">
                  <c:v>1664.0687275188479</c:v>
                </c:pt>
                <c:pt idx="6">
                  <c:v>1640.5581999999999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9BE-4375-88AD-2736C365098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414915504"/>
        <c:axId val="1414916592"/>
      </c:lineChart>
      <c:catAx>
        <c:axId val="1414915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414916592"/>
        <c:crosses val="autoZero"/>
        <c:auto val="1"/>
        <c:lblAlgn val="ctr"/>
        <c:lblOffset val="100"/>
        <c:noMultiLvlLbl val="0"/>
      </c:catAx>
      <c:valAx>
        <c:axId val="1414916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4149155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u-HU"/>
              <a:t>Szövegértés teszteredmények változása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komp!$A$9</c:f>
              <c:strCache>
                <c:ptCount val="1"/>
                <c:pt idx="0">
                  <c:v>szövegértés 8. osztályos eredmények</c:v>
                </c:pt>
              </c:strCache>
            </c:strRef>
          </c:tx>
          <c:spPr>
            <a:ln w="28575" cap="rnd">
              <a:solidFill>
                <a:schemeClr val="accent5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komp!$B$8:$H$8</c:f>
              <c:numCache>
                <c:formatCode>General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cat>
          <c:val>
            <c:numRef>
              <c:f>komp!$B$9:$H$9</c:f>
              <c:numCache>
                <c:formatCode>0.00</c:formatCode>
                <c:ptCount val="7"/>
                <c:pt idx="0">
                  <c:v>1663.5681576013394</c:v>
                </c:pt>
                <c:pt idx="1">
                  <c:v>1643.6854843829187</c:v>
                </c:pt>
                <c:pt idx="2">
                  <c:v>1644.568410022679</c:v>
                </c:pt>
                <c:pt idx="3">
                  <c:v>1621.5358476341701</c:v>
                </c:pt>
                <c:pt idx="4" formatCode="#,##0.00">
                  <c:v>1607.7568846570896</c:v>
                </c:pt>
                <c:pt idx="5" formatCode="#,##0.0">
                  <c:v>1578.9920760978496</c:v>
                </c:pt>
                <c:pt idx="6">
                  <c:v>1597.9602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FF1-42BD-9725-6CFED521ECAD}"/>
            </c:ext>
          </c:extLst>
        </c:ser>
        <c:ser>
          <c:idx val="2"/>
          <c:order val="1"/>
          <c:tx>
            <c:strRef>
              <c:f>komp!$A$11</c:f>
              <c:strCache>
                <c:ptCount val="1"/>
                <c:pt idx="0">
                  <c:v>szövegértés 10. osztályos eredmények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komp!$B$8:$H$8</c:f>
              <c:numCache>
                <c:formatCode>General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cat>
          <c:val>
            <c:numRef>
              <c:f>komp!$B$11:$H$11</c:f>
              <c:numCache>
                <c:formatCode>0.00</c:formatCode>
                <c:ptCount val="7"/>
                <c:pt idx="0">
                  <c:v>1730.8616668362349</c:v>
                </c:pt>
                <c:pt idx="1">
                  <c:v>1713.4599433083372</c:v>
                </c:pt>
                <c:pt idx="2">
                  <c:v>1673.9013070503229</c:v>
                </c:pt>
                <c:pt idx="3">
                  <c:v>1676.363029565134</c:v>
                </c:pt>
                <c:pt idx="4" formatCode="#,##0.00">
                  <c:v>1634.6321699165796</c:v>
                </c:pt>
                <c:pt idx="5" formatCode="#,##0.0">
                  <c:v>1630.9390826231356</c:v>
                </c:pt>
                <c:pt idx="6">
                  <c:v>1608.7620999999999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FF1-42BD-9725-6CFED521ECA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414916048"/>
        <c:axId val="1414910064"/>
      </c:lineChart>
      <c:catAx>
        <c:axId val="1414916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414910064"/>
        <c:crosses val="autoZero"/>
        <c:auto val="1"/>
        <c:lblAlgn val="ctr"/>
        <c:lblOffset val="100"/>
        <c:noMultiLvlLbl val="0"/>
      </c:catAx>
      <c:valAx>
        <c:axId val="1414910064"/>
        <c:scaling>
          <c:orientation val="minMax"/>
          <c:max val="1750"/>
          <c:min val="15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4149160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u-HU" dirty="0"/>
              <a:t>PHÉ </a:t>
            </a:r>
            <a:r>
              <a:rPr lang="hu-HU" dirty="0" err="1"/>
              <a:t>átlgának</a:t>
            </a:r>
            <a:r>
              <a:rPr lang="hu-HU" baseline="0" dirty="0"/>
              <a:t> változása a református intézményekben 10. oszt.</a:t>
            </a:r>
            <a:endParaRPr lang="hu-HU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komperedmények!$B$62</c:f>
              <c:strCache>
                <c:ptCount val="1"/>
                <c:pt idx="0">
                  <c:v>Matematika PHÉ (A 10. és a 8. osztályos pontszámok különbsége)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komperedmények!$C$61:$I$61</c:f>
              <c:numCache>
                <c:formatCode>General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cat>
          <c:val>
            <c:numRef>
              <c:f>komperedmények!$C$62:$I$62</c:f>
              <c:numCache>
                <c:formatCode>0.00</c:formatCode>
                <c:ptCount val="7"/>
                <c:pt idx="0">
                  <c:v>19.672295864190804</c:v>
                </c:pt>
                <c:pt idx="1">
                  <c:v>9.9156930515704715</c:v>
                </c:pt>
                <c:pt idx="2">
                  <c:v>11.433658616769518</c:v>
                </c:pt>
                <c:pt idx="3">
                  <c:v>6.3064263137903476</c:v>
                </c:pt>
                <c:pt idx="4" formatCode="#,##0.00">
                  <c:v>20.835670066156514</c:v>
                </c:pt>
                <c:pt idx="5" formatCode="#,##0.0">
                  <c:v>32.081801480412388</c:v>
                </c:pt>
                <c:pt idx="6" formatCode="General">
                  <c:v>41.73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1CE-441C-AD32-52463FF4F1F0}"/>
            </c:ext>
          </c:extLst>
        </c:ser>
        <c:ser>
          <c:idx val="1"/>
          <c:order val="1"/>
          <c:tx>
            <c:strRef>
              <c:f>komperedmények!$B$63</c:f>
              <c:strCache>
                <c:ptCount val="1"/>
                <c:pt idx="0">
                  <c:v>Szövegértés PHÉ (A 10. és a 8. osztályos pontszámok különbsége)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komperedmények!$C$61:$I$61</c:f>
              <c:numCache>
                <c:formatCode>General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cat>
          <c:val>
            <c:numRef>
              <c:f>komperedmények!$C$63:$I$63</c:f>
              <c:numCache>
                <c:formatCode>General</c:formatCode>
                <c:ptCount val="7"/>
                <c:pt idx="0">
                  <c:v>72.55</c:v>
                </c:pt>
                <c:pt idx="1">
                  <c:v>19.91</c:v>
                </c:pt>
                <c:pt idx="2">
                  <c:v>6.53</c:v>
                </c:pt>
                <c:pt idx="3">
                  <c:v>8.3800000000000008</c:v>
                </c:pt>
                <c:pt idx="4">
                  <c:v>41.47</c:v>
                </c:pt>
                <c:pt idx="5" formatCode="#,##0.0">
                  <c:v>57.372820448912023</c:v>
                </c:pt>
                <c:pt idx="6">
                  <c:v>71.41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1CE-441C-AD32-52463FF4F1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80800687"/>
        <c:axId val="108386815"/>
      </c:lineChart>
      <c:catAx>
        <c:axId val="20808006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08386815"/>
        <c:crosses val="autoZero"/>
        <c:auto val="1"/>
        <c:lblAlgn val="ctr"/>
        <c:lblOffset val="100"/>
        <c:noMultiLvlLbl val="0"/>
      </c:catAx>
      <c:valAx>
        <c:axId val="1083868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208080068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u-HU" dirty="0"/>
              <a:t>PHÉ értékek átlaga </a:t>
            </a:r>
            <a:r>
              <a:rPr lang="hu-HU" dirty="0" err="1"/>
              <a:t>fenntartónként</a:t>
            </a:r>
            <a:r>
              <a:rPr lang="hu-HU" dirty="0"/>
              <a:t> (10. oszt.)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eloadashoz!$A$18</c:f>
              <c:strCache>
                <c:ptCount val="1"/>
                <c:pt idx="0">
                  <c:v>PHÉ matematika 2010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8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eloadashoz!$B$17:$E$17</c:f>
              <c:strCache>
                <c:ptCount val="4"/>
                <c:pt idx="0">
                  <c:v>teljes minta</c:v>
                </c:pt>
                <c:pt idx="1">
                  <c:v>egyház</c:v>
                </c:pt>
                <c:pt idx="2">
                  <c:v>katolikus</c:v>
                </c:pt>
                <c:pt idx="3">
                  <c:v>református</c:v>
                </c:pt>
              </c:strCache>
            </c:strRef>
          </c:cat>
          <c:val>
            <c:numRef>
              <c:f>eloadashoz!$B$18:$E$18</c:f>
              <c:numCache>
                <c:formatCode>General</c:formatCode>
                <c:ptCount val="4"/>
                <c:pt idx="0">
                  <c:v>12.4</c:v>
                </c:pt>
                <c:pt idx="1">
                  <c:v>20.03</c:v>
                </c:pt>
                <c:pt idx="2">
                  <c:v>20.37</c:v>
                </c:pt>
                <c:pt idx="3">
                  <c:v>19.670000000000002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5B5-4969-8746-F83E5324BA35}"/>
            </c:ext>
          </c:extLst>
        </c:ser>
        <c:ser>
          <c:idx val="1"/>
          <c:order val="1"/>
          <c:tx>
            <c:strRef>
              <c:f>eloadashoz!$A$19</c:f>
              <c:strCache>
                <c:ptCount val="1"/>
                <c:pt idx="0">
                  <c:v>PHÉ szövegértés 2010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9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eloadashoz!$B$17:$E$17</c:f>
              <c:strCache>
                <c:ptCount val="4"/>
                <c:pt idx="0">
                  <c:v>teljes minta</c:v>
                </c:pt>
                <c:pt idx="1">
                  <c:v>egyház</c:v>
                </c:pt>
                <c:pt idx="2">
                  <c:v>katolikus</c:v>
                </c:pt>
                <c:pt idx="3">
                  <c:v>református</c:v>
                </c:pt>
              </c:strCache>
            </c:strRef>
          </c:cat>
          <c:val>
            <c:numRef>
              <c:f>eloadashoz!$B$19:$E$19</c:f>
              <c:numCache>
                <c:formatCode>General</c:formatCode>
                <c:ptCount val="4"/>
                <c:pt idx="0">
                  <c:v>43.63</c:v>
                </c:pt>
                <c:pt idx="1">
                  <c:v>63.97</c:v>
                </c:pt>
                <c:pt idx="2">
                  <c:v>60.92</c:v>
                </c:pt>
                <c:pt idx="3">
                  <c:v>72.55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5B5-4969-8746-F83E5324BA35}"/>
            </c:ext>
          </c:extLst>
        </c:ser>
        <c:ser>
          <c:idx val="2"/>
          <c:order val="2"/>
          <c:tx>
            <c:strRef>
              <c:f>eloadashoz!$A$20</c:f>
              <c:strCache>
                <c:ptCount val="1"/>
                <c:pt idx="0">
                  <c:v>PHÉ matematika 2015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square"/>
            <c:size val="11"/>
            <c:spPr>
              <a:solidFill>
                <a:schemeClr val="accent1">
                  <a:lumMod val="75000"/>
                </a:schemeClr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eloadashoz!$B$17:$E$17</c:f>
              <c:strCache>
                <c:ptCount val="4"/>
                <c:pt idx="0">
                  <c:v>teljes minta</c:v>
                </c:pt>
                <c:pt idx="1">
                  <c:v>egyház</c:v>
                </c:pt>
                <c:pt idx="2">
                  <c:v>katolikus</c:v>
                </c:pt>
                <c:pt idx="3">
                  <c:v>református</c:v>
                </c:pt>
              </c:strCache>
            </c:strRef>
          </c:cat>
          <c:val>
            <c:numRef>
              <c:f>eloadashoz!$B$20:$E$20</c:f>
              <c:numCache>
                <c:formatCode>General</c:formatCode>
                <c:ptCount val="4"/>
                <c:pt idx="0">
                  <c:v>20.7</c:v>
                </c:pt>
                <c:pt idx="1">
                  <c:v>28.4</c:v>
                </c:pt>
                <c:pt idx="2">
                  <c:v>34.700000000000003</c:v>
                </c:pt>
                <c:pt idx="3">
                  <c:v>32.1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5B5-4969-8746-F83E5324BA35}"/>
            </c:ext>
          </c:extLst>
        </c:ser>
        <c:ser>
          <c:idx val="3"/>
          <c:order val="3"/>
          <c:tx>
            <c:strRef>
              <c:f>eloadashoz!$A$21</c:f>
              <c:strCache>
                <c:ptCount val="1"/>
                <c:pt idx="0">
                  <c:v>PHÉ szövegértés 2015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square"/>
            <c:size val="11"/>
            <c:spPr>
              <a:solidFill>
                <a:schemeClr val="accent2">
                  <a:lumMod val="75000"/>
                </a:schemeClr>
              </a:solidFill>
              <a:ln w="9525">
                <a:solidFill>
                  <a:srgbClr val="FFC000"/>
                </a:solidFill>
              </a:ln>
              <a:effectLst/>
            </c:spPr>
          </c:marker>
          <c:cat>
            <c:strRef>
              <c:f>eloadashoz!$B$17:$E$17</c:f>
              <c:strCache>
                <c:ptCount val="4"/>
                <c:pt idx="0">
                  <c:v>teljes minta</c:v>
                </c:pt>
                <c:pt idx="1">
                  <c:v>egyház</c:v>
                </c:pt>
                <c:pt idx="2">
                  <c:v>katolikus</c:v>
                </c:pt>
                <c:pt idx="3">
                  <c:v>református</c:v>
                </c:pt>
              </c:strCache>
            </c:strRef>
          </c:cat>
          <c:val>
            <c:numRef>
              <c:f>eloadashoz!$B$21:$E$21</c:f>
              <c:numCache>
                <c:formatCode>General</c:formatCode>
                <c:ptCount val="4"/>
                <c:pt idx="0">
                  <c:v>39.799999999999997</c:v>
                </c:pt>
                <c:pt idx="1">
                  <c:v>52</c:v>
                </c:pt>
                <c:pt idx="2">
                  <c:v>56.6</c:v>
                </c:pt>
                <c:pt idx="3">
                  <c:v>57.4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5B5-4969-8746-F83E5324BA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88151599"/>
        <c:axId val="2081645295"/>
      </c:lineChart>
      <c:catAx>
        <c:axId val="2881515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2081645295"/>
        <c:crosses val="autoZero"/>
        <c:auto val="1"/>
        <c:lblAlgn val="ctr"/>
        <c:lblOffset val="100"/>
        <c:noMultiLvlLbl val="0"/>
      </c:catAx>
      <c:valAx>
        <c:axId val="2081645295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8815159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hu-H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u-HU" dirty="0"/>
              <a:t>PHÉ átlagának</a:t>
            </a:r>
            <a:r>
              <a:rPr lang="hu-HU" baseline="0" dirty="0"/>
              <a:t> változása a református intézményekben</a:t>
            </a:r>
            <a:endParaRPr lang="hu-HU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komperedmények!$B$62</c:f>
              <c:strCache>
                <c:ptCount val="1"/>
                <c:pt idx="0">
                  <c:v>Matematika PHÉ (A 10. és a 8. osztályos pontszámok különbsége)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komperedmények!$C$61:$I$61</c:f>
              <c:numCache>
                <c:formatCode>General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cat>
          <c:val>
            <c:numRef>
              <c:f>komperedmények!$C$62:$I$62</c:f>
              <c:numCache>
                <c:formatCode>0.00</c:formatCode>
                <c:ptCount val="7"/>
                <c:pt idx="0">
                  <c:v>19.672295864190804</c:v>
                </c:pt>
                <c:pt idx="1">
                  <c:v>9.9156930515704715</c:v>
                </c:pt>
                <c:pt idx="2">
                  <c:v>11.433658616769518</c:v>
                </c:pt>
                <c:pt idx="3">
                  <c:v>6.3064263137903476</c:v>
                </c:pt>
                <c:pt idx="4" formatCode="#,##0.00">
                  <c:v>20.835670066156514</c:v>
                </c:pt>
                <c:pt idx="5" formatCode="#,##0.0">
                  <c:v>32.081801480412388</c:v>
                </c:pt>
                <c:pt idx="6" formatCode="General">
                  <c:v>41.73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9ED-438F-B043-AA1BA55F0EA4}"/>
            </c:ext>
          </c:extLst>
        </c:ser>
        <c:ser>
          <c:idx val="1"/>
          <c:order val="1"/>
          <c:tx>
            <c:strRef>
              <c:f>komperedmények!$B$63</c:f>
              <c:strCache>
                <c:ptCount val="1"/>
                <c:pt idx="0">
                  <c:v>Szövegértés PHÉ (A 10. és a 8. osztályos pontszámok különbsége)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komperedmények!$C$61:$I$61</c:f>
              <c:numCache>
                <c:formatCode>General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cat>
          <c:val>
            <c:numRef>
              <c:f>komperedmények!$C$63:$I$63</c:f>
              <c:numCache>
                <c:formatCode>General</c:formatCode>
                <c:ptCount val="7"/>
                <c:pt idx="0">
                  <c:v>72.55</c:v>
                </c:pt>
                <c:pt idx="1">
                  <c:v>19.91</c:v>
                </c:pt>
                <c:pt idx="2">
                  <c:v>6.53</c:v>
                </c:pt>
                <c:pt idx="3">
                  <c:v>8.3800000000000008</c:v>
                </c:pt>
                <c:pt idx="4">
                  <c:v>41.47</c:v>
                </c:pt>
                <c:pt idx="5" formatCode="#,##0.0">
                  <c:v>57.372820448912023</c:v>
                </c:pt>
                <c:pt idx="6">
                  <c:v>71.41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9ED-438F-B043-AA1BA55F0E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80800687"/>
        <c:axId val="108386815"/>
      </c:lineChart>
      <c:catAx>
        <c:axId val="20808006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08386815"/>
        <c:crosses val="autoZero"/>
        <c:auto val="1"/>
        <c:lblAlgn val="ctr"/>
        <c:lblOffset val="100"/>
        <c:noMultiLvlLbl val="0"/>
      </c:catAx>
      <c:valAx>
        <c:axId val="1083868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208080068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4062067892106152E-2"/>
          <c:y val="2.535153213654456E-2"/>
          <c:w val="0.65696048589044909"/>
          <c:h val="0.7202484225163216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eloadashoz!$A$3</c:f>
              <c:strCache>
                <c:ptCount val="1"/>
                <c:pt idx="0">
                  <c:v>nyolc általános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cat>
            <c:multiLvlStrRef>
              <c:f>eloadashoz!$B$1:$I$2</c:f>
              <c:multiLvlStrCache>
                <c:ptCount val="8"/>
                <c:lvl>
                  <c:pt idx="0">
                    <c:v>teljes minta</c:v>
                  </c:pt>
                  <c:pt idx="1">
                    <c:v>egyház</c:v>
                  </c:pt>
                  <c:pt idx="2">
                    <c:v>katolikus</c:v>
                  </c:pt>
                  <c:pt idx="3">
                    <c:v>református</c:v>
                  </c:pt>
                  <c:pt idx="4">
                    <c:v>teljes minta</c:v>
                  </c:pt>
                  <c:pt idx="5">
                    <c:v>egyház</c:v>
                  </c:pt>
                  <c:pt idx="6">
                    <c:v>katolikus</c:v>
                  </c:pt>
                  <c:pt idx="7">
                    <c:v>református</c:v>
                  </c:pt>
                </c:lvl>
                <c:lvl>
                  <c:pt idx="0">
                    <c:v>2010</c:v>
                  </c:pt>
                  <c:pt idx="4">
                    <c:v>2015</c:v>
                  </c:pt>
                </c:lvl>
              </c:multiLvlStrCache>
            </c:multiLvlStrRef>
          </c:cat>
          <c:val>
            <c:numRef>
              <c:f>eloadashoz!$B$3:$I$3</c:f>
              <c:numCache>
                <c:formatCode>####.0</c:formatCode>
                <c:ptCount val="8"/>
                <c:pt idx="0">
                  <c:v>0.47947998665364988</c:v>
                </c:pt>
                <c:pt idx="1">
                  <c:v>0.35305575846116388</c:v>
                </c:pt>
                <c:pt idx="2">
                  <c:v>0.52424639580602883</c:v>
                </c:pt>
                <c:pt idx="3">
                  <c:v>9.8619329388560162E-2</c:v>
                </c:pt>
                <c:pt idx="4" formatCode="###0.0">
                  <c:v>1.0523833387377295</c:v>
                </c:pt>
                <c:pt idx="5" formatCode="###0.0">
                  <c:v>1.0523833387377295</c:v>
                </c:pt>
                <c:pt idx="6">
                  <c:v>0.71451770055212738</c:v>
                </c:pt>
                <c:pt idx="7">
                  <c:v>0.46674445740956821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C3-42A3-A3D2-4BC3A2E0F304}"/>
            </c:ext>
          </c:extLst>
        </c:ser>
        <c:ser>
          <c:idx val="1"/>
          <c:order val="1"/>
          <c:tx>
            <c:strRef>
              <c:f>eloadashoz!$A$4</c:f>
              <c:strCache>
                <c:ptCount val="1"/>
                <c:pt idx="0">
                  <c:v>szakmunkás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cat>
            <c:multiLvlStrRef>
              <c:f>eloadashoz!$B$1:$I$2</c:f>
              <c:multiLvlStrCache>
                <c:ptCount val="8"/>
                <c:lvl>
                  <c:pt idx="0">
                    <c:v>teljes minta</c:v>
                  </c:pt>
                  <c:pt idx="1">
                    <c:v>egyház</c:v>
                  </c:pt>
                  <c:pt idx="2">
                    <c:v>katolikus</c:v>
                  </c:pt>
                  <c:pt idx="3">
                    <c:v>református</c:v>
                  </c:pt>
                  <c:pt idx="4">
                    <c:v>teljes minta</c:v>
                  </c:pt>
                  <c:pt idx="5">
                    <c:v>egyház</c:v>
                  </c:pt>
                  <c:pt idx="6">
                    <c:v>katolikus</c:v>
                  </c:pt>
                  <c:pt idx="7">
                    <c:v>református</c:v>
                  </c:pt>
                </c:lvl>
                <c:lvl>
                  <c:pt idx="0">
                    <c:v>2010</c:v>
                  </c:pt>
                  <c:pt idx="4">
                    <c:v>2015</c:v>
                  </c:pt>
                </c:lvl>
              </c:multiLvlStrCache>
            </c:multiLvlStrRef>
          </c:cat>
          <c:val>
            <c:numRef>
              <c:f>eloadashoz!$B$4:$I$4</c:f>
              <c:numCache>
                <c:formatCode>###0.0</c:formatCode>
                <c:ptCount val="8"/>
                <c:pt idx="0">
                  <c:v>9.6056647841722178</c:v>
                </c:pt>
                <c:pt idx="1">
                  <c:v>2.8000973946919894</c:v>
                </c:pt>
                <c:pt idx="2">
                  <c:v>3.9755351681957185</c:v>
                </c:pt>
                <c:pt idx="3">
                  <c:v>1.3313609467455623</c:v>
                </c:pt>
                <c:pt idx="4">
                  <c:v>10.339592606785956</c:v>
                </c:pt>
                <c:pt idx="5">
                  <c:v>10.339592606785956</c:v>
                </c:pt>
                <c:pt idx="6">
                  <c:v>4.3358233192595002</c:v>
                </c:pt>
                <c:pt idx="7">
                  <c:v>1.8280824581874757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3C3-42A3-A3D2-4BC3A2E0F304}"/>
            </c:ext>
          </c:extLst>
        </c:ser>
        <c:ser>
          <c:idx val="2"/>
          <c:order val="2"/>
          <c:tx>
            <c:strRef>
              <c:f>eloadashoz!$A$5</c:f>
              <c:strCache>
                <c:ptCount val="1"/>
                <c:pt idx="0">
                  <c:v>érettségi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cat>
            <c:multiLvlStrRef>
              <c:f>eloadashoz!$B$1:$I$2</c:f>
              <c:multiLvlStrCache>
                <c:ptCount val="8"/>
                <c:lvl>
                  <c:pt idx="0">
                    <c:v>teljes minta</c:v>
                  </c:pt>
                  <c:pt idx="1">
                    <c:v>egyház</c:v>
                  </c:pt>
                  <c:pt idx="2">
                    <c:v>katolikus</c:v>
                  </c:pt>
                  <c:pt idx="3">
                    <c:v>református</c:v>
                  </c:pt>
                  <c:pt idx="4">
                    <c:v>teljes minta</c:v>
                  </c:pt>
                  <c:pt idx="5">
                    <c:v>egyház</c:v>
                  </c:pt>
                  <c:pt idx="6">
                    <c:v>katolikus</c:v>
                  </c:pt>
                  <c:pt idx="7">
                    <c:v>református</c:v>
                  </c:pt>
                </c:lvl>
                <c:lvl>
                  <c:pt idx="0">
                    <c:v>2010</c:v>
                  </c:pt>
                  <c:pt idx="4">
                    <c:v>2015</c:v>
                  </c:pt>
                </c:lvl>
              </c:multiLvlStrCache>
            </c:multiLvlStrRef>
          </c:cat>
          <c:val>
            <c:numRef>
              <c:f>eloadashoz!$B$5:$I$5</c:f>
              <c:numCache>
                <c:formatCode>###0.0</c:formatCode>
                <c:ptCount val="8"/>
                <c:pt idx="0">
                  <c:v>8.8061195486956407</c:v>
                </c:pt>
                <c:pt idx="1">
                  <c:v>3.1166301436571708</c:v>
                </c:pt>
                <c:pt idx="2">
                  <c:v>3.385757972913936</c:v>
                </c:pt>
                <c:pt idx="3">
                  <c:v>1.7258382642998029</c:v>
                </c:pt>
                <c:pt idx="4">
                  <c:v>9.1250773811278485</c:v>
                </c:pt>
                <c:pt idx="5">
                  <c:v>9.1250773811278485</c:v>
                </c:pt>
                <c:pt idx="6">
                  <c:v>3.7512179278986681</c:v>
                </c:pt>
                <c:pt idx="7">
                  <c:v>3.8895371450797356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3C3-42A3-A3D2-4BC3A2E0F304}"/>
            </c:ext>
          </c:extLst>
        </c:ser>
        <c:ser>
          <c:idx val="3"/>
          <c:order val="3"/>
          <c:tx>
            <c:strRef>
              <c:f>eloadashoz!$A$6</c:f>
              <c:strCache>
                <c:ptCount val="1"/>
                <c:pt idx="0">
                  <c:v>érettségi utáni szakképzettség</c:v>
                </c:pt>
              </c:strCache>
            </c:strRef>
          </c:tx>
          <c:spPr>
            <a:solidFill>
              <a:schemeClr val="accent4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cat>
            <c:multiLvlStrRef>
              <c:f>eloadashoz!$B$1:$I$2</c:f>
              <c:multiLvlStrCache>
                <c:ptCount val="8"/>
                <c:lvl>
                  <c:pt idx="0">
                    <c:v>teljes minta</c:v>
                  </c:pt>
                  <c:pt idx="1">
                    <c:v>egyház</c:v>
                  </c:pt>
                  <c:pt idx="2">
                    <c:v>katolikus</c:v>
                  </c:pt>
                  <c:pt idx="3">
                    <c:v>református</c:v>
                  </c:pt>
                  <c:pt idx="4">
                    <c:v>teljes minta</c:v>
                  </c:pt>
                  <c:pt idx="5">
                    <c:v>egyház</c:v>
                  </c:pt>
                  <c:pt idx="6">
                    <c:v>katolikus</c:v>
                  </c:pt>
                  <c:pt idx="7">
                    <c:v>református</c:v>
                  </c:pt>
                </c:lvl>
                <c:lvl>
                  <c:pt idx="0">
                    <c:v>2010</c:v>
                  </c:pt>
                  <c:pt idx="4">
                    <c:v>2015</c:v>
                  </c:pt>
                </c:lvl>
              </c:multiLvlStrCache>
            </c:multiLvlStrRef>
          </c:cat>
          <c:val>
            <c:numRef>
              <c:f>eloadashoz!$B$6:$I$6</c:f>
              <c:numCache>
                <c:formatCode>###0.0</c:formatCode>
                <c:ptCount val="8"/>
                <c:pt idx="0">
                  <c:v>26.588895342370954</c:v>
                </c:pt>
                <c:pt idx="1">
                  <c:v>9.6907718529340148</c:v>
                </c:pt>
                <c:pt idx="2">
                  <c:v>8.9340323285277421</c:v>
                </c:pt>
                <c:pt idx="3">
                  <c:v>10.009861932938856</c:v>
                </c:pt>
                <c:pt idx="4">
                  <c:v>25.15402529257436</c:v>
                </c:pt>
                <c:pt idx="5">
                  <c:v>25.15402529257436</c:v>
                </c:pt>
                <c:pt idx="6">
                  <c:v>15.232218252679441</c:v>
                </c:pt>
                <c:pt idx="7">
                  <c:v>16.413846752236484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3C3-42A3-A3D2-4BC3A2E0F304}"/>
            </c:ext>
          </c:extLst>
        </c:ser>
        <c:ser>
          <c:idx val="4"/>
          <c:order val="4"/>
          <c:tx>
            <c:strRef>
              <c:f>eloadashoz!$A$7</c:f>
              <c:strCache>
                <c:ptCount val="1"/>
                <c:pt idx="0">
                  <c:v>Ba diploma</c:v>
                </c:pt>
              </c:strCache>
            </c:strRef>
          </c:tx>
          <c:spPr>
            <a:solidFill>
              <a:schemeClr val="accent5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cat>
            <c:multiLvlStrRef>
              <c:f>eloadashoz!$B$1:$I$2</c:f>
              <c:multiLvlStrCache>
                <c:ptCount val="8"/>
                <c:lvl>
                  <c:pt idx="0">
                    <c:v>teljes minta</c:v>
                  </c:pt>
                  <c:pt idx="1">
                    <c:v>egyház</c:v>
                  </c:pt>
                  <c:pt idx="2">
                    <c:v>katolikus</c:v>
                  </c:pt>
                  <c:pt idx="3">
                    <c:v>református</c:v>
                  </c:pt>
                  <c:pt idx="4">
                    <c:v>teljes minta</c:v>
                  </c:pt>
                  <c:pt idx="5">
                    <c:v>egyház</c:v>
                  </c:pt>
                  <c:pt idx="6">
                    <c:v>katolikus</c:v>
                  </c:pt>
                  <c:pt idx="7">
                    <c:v>református</c:v>
                  </c:pt>
                </c:lvl>
                <c:lvl>
                  <c:pt idx="0">
                    <c:v>2010</c:v>
                  </c:pt>
                  <c:pt idx="4">
                    <c:v>2015</c:v>
                  </c:pt>
                </c:lvl>
              </c:multiLvlStrCache>
            </c:multiLvlStrRef>
          </c:cat>
          <c:val>
            <c:numRef>
              <c:f>eloadashoz!$B$7:$I$7</c:f>
              <c:numCache>
                <c:formatCode>###0.0</c:formatCode>
                <c:ptCount val="8"/>
                <c:pt idx="0">
                  <c:v>23.357348525104733</c:v>
                </c:pt>
                <c:pt idx="1">
                  <c:v>18.736303871439006</c:v>
                </c:pt>
                <c:pt idx="2">
                  <c:v>16.382699868938403</c:v>
                </c:pt>
                <c:pt idx="3">
                  <c:v>22.386587771203157</c:v>
                </c:pt>
                <c:pt idx="4">
                  <c:v>20.430091678212424</c:v>
                </c:pt>
                <c:pt idx="5">
                  <c:v>20.430091678212424</c:v>
                </c:pt>
                <c:pt idx="6">
                  <c:v>18.967197141929198</c:v>
                </c:pt>
                <c:pt idx="7">
                  <c:v>21.392454297938546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3C3-42A3-A3D2-4BC3A2E0F304}"/>
            </c:ext>
          </c:extLst>
        </c:ser>
        <c:ser>
          <c:idx val="5"/>
          <c:order val="5"/>
          <c:tx>
            <c:strRef>
              <c:f>eloadashoz!$A$8</c:f>
              <c:strCache>
                <c:ptCount val="1"/>
                <c:pt idx="0">
                  <c:v>Ma diploma</c:v>
                </c:pt>
              </c:strCache>
            </c:strRef>
          </c:tx>
          <c:spPr>
            <a:solidFill>
              <a:schemeClr val="accent6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cat>
            <c:multiLvlStrRef>
              <c:f>eloadashoz!$B$1:$I$2</c:f>
              <c:multiLvlStrCache>
                <c:ptCount val="8"/>
                <c:lvl>
                  <c:pt idx="0">
                    <c:v>teljes minta</c:v>
                  </c:pt>
                  <c:pt idx="1">
                    <c:v>egyház</c:v>
                  </c:pt>
                  <c:pt idx="2">
                    <c:v>katolikus</c:v>
                  </c:pt>
                  <c:pt idx="3">
                    <c:v>református</c:v>
                  </c:pt>
                  <c:pt idx="4">
                    <c:v>teljes minta</c:v>
                  </c:pt>
                  <c:pt idx="5">
                    <c:v>egyház</c:v>
                  </c:pt>
                  <c:pt idx="6">
                    <c:v>katolikus</c:v>
                  </c:pt>
                  <c:pt idx="7">
                    <c:v>református</c:v>
                  </c:pt>
                </c:lvl>
                <c:lvl>
                  <c:pt idx="0">
                    <c:v>2010</c:v>
                  </c:pt>
                  <c:pt idx="4">
                    <c:v>2015</c:v>
                  </c:pt>
                </c:lvl>
              </c:multiLvlStrCache>
            </c:multiLvlStrRef>
          </c:cat>
          <c:val>
            <c:numRef>
              <c:f>eloadashoz!$B$8:$I$8</c:f>
              <c:numCache>
                <c:formatCode>###0.0</c:formatCode>
                <c:ptCount val="8"/>
                <c:pt idx="0">
                  <c:v>23.096600388032773</c:v>
                </c:pt>
                <c:pt idx="1">
                  <c:v>28.475773070367666</c:v>
                </c:pt>
                <c:pt idx="2">
                  <c:v>27.282656181738751</c:v>
                </c:pt>
                <c:pt idx="3">
                  <c:v>32.297830374753453</c:v>
                </c:pt>
                <c:pt idx="4">
                  <c:v>24.397901129027503</c:v>
                </c:pt>
                <c:pt idx="5">
                  <c:v>24.397901129027503</c:v>
                </c:pt>
                <c:pt idx="6">
                  <c:v>26.242286456641768</c:v>
                </c:pt>
                <c:pt idx="7">
                  <c:v>26.526643329443793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3C3-42A3-A3D2-4BC3A2E0F304}"/>
            </c:ext>
          </c:extLst>
        </c:ser>
        <c:ser>
          <c:idx val="6"/>
          <c:order val="6"/>
          <c:tx>
            <c:strRef>
              <c:f>eloadashoz!$A$9</c:f>
              <c:strCache>
                <c:ptCount val="1"/>
                <c:pt idx="0">
                  <c:v>PhD</c:v>
                </c:pt>
              </c:strCache>
            </c:strRef>
          </c:tx>
          <c:spPr>
            <a:solidFill>
              <a:schemeClr val="accent1">
                <a:lumMod val="60000"/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cat>
            <c:multiLvlStrRef>
              <c:f>eloadashoz!$B$1:$I$2</c:f>
              <c:multiLvlStrCache>
                <c:ptCount val="8"/>
                <c:lvl>
                  <c:pt idx="0">
                    <c:v>teljes minta</c:v>
                  </c:pt>
                  <c:pt idx="1">
                    <c:v>egyház</c:v>
                  </c:pt>
                  <c:pt idx="2">
                    <c:v>katolikus</c:v>
                  </c:pt>
                  <c:pt idx="3">
                    <c:v>református</c:v>
                  </c:pt>
                  <c:pt idx="4">
                    <c:v>teljes minta</c:v>
                  </c:pt>
                  <c:pt idx="5">
                    <c:v>egyház</c:v>
                  </c:pt>
                  <c:pt idx="6">
                    <c:v>katolikus</c:v>
                  </c:pt>
                  <c:pt idx="7">
                    <c:v>református</c:v>
                  </c:pt>
                </c:lvl>
                <c:lvl>
                  <c:pt idx="0">
                    <c:v>2010</c:v>
                  </c:pt>
                  <c:pt idx="4">
                    <c:v>2015</c:v>
                  </c:pt>
                </c:lvl>
              </c:multiLvlStrCache>
            </c:multiLvlStrRef>
          </c:cat>
          <c:val>
            <c:numRef>
              <c:f>eloadashoz!$B$9:$I$9</c:f>
              <c:numCache>
                <c:formatCode>###0.0</c:formatCode>
                <c:ptCount val="8"/>
                <c:pt idx="0">
                  <c:v>8.0658914249700331</c:v>
                </c:pt>
                <c:pt idx="1">
                  <c:v>10.859508156805454</c:v>
                </c:pt>
                <c:pt idx="2">
                  <c:v>10.550458715596331</c:v>
                </c:pt>
                <c:pt idx="3">
                  <c:v>12.52465483234714</c:v>
                </c:pt>
                <c:pt idx="4">
                  <c:v>9.5009285735341802</c:v>
                </c:pt>
                <c:pt idx="5">
                  <c:v>9.5009285735341802</c:v>
                </c:pt>
                <c:pt idx="6">
                  <c:v>10.328028580708022</c:v>
                </c:pt>
                <c:pt idx="7">
                  <c:v>10.501750291715286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3C3-42A3-A3D2-4BC3A2E0F3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0"/>
        <c:overlap val="100"/>
        <c:serLines>
          <c:spPr>
            <a:ln w="9525">
              <a:solidFill>
                <a:schemeClr val="dk1">
                  <a:lumMod val="50000"/>
                  <a:lumOff val="50000"/>
                </a:schemeClr>
              </a:solidFill>
              <a:round/>
            </a:ln>
            <a:effectLst/>
          </c:spPr>
        </c:serLines>
        <c:axId val="102819599"/>
        <c:axId val="102793439"/>
      </c:barChart>
      <c:catAx>
        <c:axId val="102819599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u-HU"/>
                  <a:t>Fenntartó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50" b="1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hu-H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02793439"/>
        <c:crosses val="autoZero"/>
        <c:auto val="1"/>
        <c:lblAlgn val="ctr"/>
        <c:lblOffset val="100"/>
        <c:noMultiLvlLbl val="0"/>
      </c:catAx>
      <c:valAx>
        <c:axId val="102793439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u-HU"/>
                  <a:t>Érvényes asatok százalékában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50" b="1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hu-HU"/>
            </a:p>
          </c:txPr>
        </c:title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0281959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9772664978771302"/>
          <c:y val="0.36876982078259846"/>
          <c:w val="0.19310079089850996"/>
          <c:h val="0.57130005789107496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solidFill>
      <a:sysClr val="window" lastClr="FFFFFF"/>
    </a:soli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 sz="1050"/>
      </a:pPr>
      <a:endParaRPr lang="hu-H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300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FD4371-8268-4890-A4E4-B909BF42309C}" type="datetimeFigureOut">
              <a:rPr lang="hu-HU" smtClean="0"/>
              <a:t>2017. 11. 22.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Mintaszöveg-stílusok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5A564E-BA3F-45C0-931B-0FE74FF825E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97132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/>
              <a:t>2017. NOVEMBER 17.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Kopp Erika: Református hozzáadott érték a kompetenciamérés tükrében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55795-8C05-4838-A3B4-CE5E9E0528D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80335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Mintaszöveg-stílusok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/>
              <a:t>2017. NOVEMBER 17.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Kopp Erika: Református hozzáadott érték a kompetenciamérés tükrében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55795-8C05-4838-A3B4-CE5E9E0528D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6724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Mintaszöveg-stílusok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/>
              <a:t>2017. NOVEMBER 17.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Kopp Erika: Református hozzáadott érték a kompetenciamérés tükrében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55795-8C05-4838-A3B4-CE5E9E0528D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68260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Mintaszöveg-stílusok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/>
              <a:t>2017. NOVEMBER 17.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Kopp Erika: Református hozzáadott érték a kompetenciamérés tükrében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55795-8C05-4838-A3B4-CE5E9E0528D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60643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Mintaszöveg-stílusok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/>
              <a:t>2017. NOVEMBER 17.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Kopp Erika: Református hozzáadott érték a kompetenciamérés tükrében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55795-8C05-4838-A3B4-CE5E9E0528D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05876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Mintaszöveg-stílusok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Mintaszöveg-stílusok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/>
              <a:t>2017. NOVEMBER 17.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Kopp Erika: Református hozzáadott érték a kompetenciamérés tükrében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55795-8C05-4838-A3B4-CE5E9E0528D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66678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Mintaszöveg-stílusok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Mintaszöveg-stílusok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Mintaszöveg-stílusok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Mintaszöveg-stílusok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/>
              <a:t>2017. NOVEMBER 17.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Kopp Erika: Református hozzáadott érték a kompetenciamérés tükrében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55795-8C05-4838-A3B4-CE5E9E0528D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44447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/>
              <a:t>2017. NOVEMBER 17.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Kopp Erika: Református hozzáadott érték a kompetenciamérés tükrében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55795-8C05-4838-A3B4-CE5E9E0528D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82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/>
              <a:t>2017. NOVEMBER 17.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Kopp Erika: Református hozzáadott érték a kompetenciamérés tükrében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55795-8C05-4838-A3B4-CE5E9E0528D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26809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Mintaszöveg-stílusok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Mintaszöveg-stílusok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/>
              <a:t>2017. NOVEMBER 17.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Kopp Erika: Református hozzáadott érték a kompetenciamérés tükrében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55795-8C05-4838-A3B4-CE5E9E0528D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30403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Mintaszöveg-stílusok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/>
              <a:t>2017. NOVEMBER 17.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Kopp Erika: Református hozzáadott érték a kompetenciamérés tükrében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55795-8C05-4838-A3B4-CE5E9E0528D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85431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Mintaszöveg-stílusok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u-HU"/>
              <a:t>2017. NOVEMBER 17.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u-HU"/>
              <a:t>Kopp Erika: Református hozzáadott érték a kompetenciamérés tükrében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B55795-8C05-4838-A3B4-CE5E9E0528D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32920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refpedi.hu/sites/default/files/hir_kepek/OKM%20fenntart%C3%B3i%20t%C3%A1j%C3%A9koztat%C3%B3_RPI.pdf" TargetMode="External"/><Relationship Id="rId2" Type="http://schemas.openxmlformats.org/officeDocument/2006/relationships/hyperlink" Target="https://www.oktatas.hu/pub_bin/dload/kozoktatas/meresek/unios_tanulmanyok/OKM_Technikaileiras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kademiai.com/doi/pdf/10.1556/2063.26.2017.1.9" TargetMode="External"/><Relationship Id="rId5" Type="http://schemas.openxmlformats.org/officeDocument/2006/relationships/hyperlink" Target="http://www.oktatas.hu/pub_bin/dload/kozoktatas/meresek/orszmer2013/kompetenciameres_hhh_tanulok_eredmenyeinek_elemzese.pdf" TargetMode="External"/><Relationship Id="rId4" Type="http://schemas.openxmlformats.org/officeDocument/2006/relationships/hyperlink" Target="http://refpedi.hu/sites/default/files/hir_kepek/Kiemelked%C5%91%20OKM_teljes%C3%ADtm%C3%A9ny%C5%B1%20ref%20iskol%C3%A1k_RPI_2017%20febr_BMA_V%C3%89GLEGES.pdf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8.xml"/><Relationship Id="rId4" Type="http://schemas.openxmlformats.org/officeDocument/2006/relationships/chart" Target="../charts/char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hu-HU" b="1" dirty="0"/>
              <a:t>Református hozzáadott érték a kompetenciamérés tükrében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hu-HU" sz="4400" dirty="0"/>
              <a:t>Kopp Erika</a:t>
            </a:r>
          </a:p>
        </p:txBody>
      </p:sp>
    </p:spTree>
    <p:extLst>
      <p:ext uri="{BB962C8B-B14F-4D97-AF65-F5344CB8AC3E}">
        <p14:creationId xmlns:p14="http://schemas.microsoft.com/office/powerpoint/2010/main" val="185920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ím 7">
            <a:extLst>
              <a:ext uri="{FF2B5EF4-FFF2-40B4-BE49-F238E27FC236}">
                <a16:creationId xmlns:a16="http://schemas.microsoft.com/office/drawing/2014/main" id="{C5376D92-5CB2-4957-9907-90340BDCF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/>
              <a:t>KÖVETKEZTETÉSEK, ÖSSZEGZÉS</a:t>
            </a:r>
          </a:p>
        </p:txBody>
      </p:sp>
      <p:sp>
        <p:nvSpPr>
          <p:cNvPr id="9" name="Tartalom helye 8">
            <a:extLst>
              <a:ext uri="{FF2B5EF4-FFF2-40B4-BE49-F238E27FC236}">
                <a16:creationId xmlns:a16="http://schemas.microsoft.com/office/drawing/2014/main" id="{36B6286F-E2A2-4E57-8193-423F27944C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51429"/>
            <a:ext cx="10744200" cy="4725534"/>
          </a:xfrm>
        </p:spPr>
        <p:txBody>
          <a:bodyPr/>
          <a:lstStyle/>
          <a:p>
            <a:r>
              <a:rPr lang="hu-HU" dirty="0"/>
              <a:t>Nyers eredményeket tekintve a teljes református köznevelési rendszerre nézve az eredményesség csökken</a:t>
            </a:r>
          </a:p>
          <a:p>
            <a:r>
              <a:rPr lang="hu-HU" dirty="0"/>
              <a:t>Hozzáadott érték </a:t>
            </a:r>
          </a:p>
          <a:p>
            <a:pPr lvl="1"/>
            <a:r>
              <a:rPr lang="hu-HU" dirty="0"/>
              <a:t>2013-14-es időszak után jelentős javulás</a:t>
            </a:r>
          </a:p>
          <a:p>
            <a:pPr lvl="1"/>
            <a:r>
              <a:rPr lang="hu-HU" dirty="0"/>
              <a:t>Szükséges további fókusz a szövegértés tekintetében </a:t>
            </a:r>
          </a:p>
          <a:p>
            <a:pPr lvl="1"/>
            <a:r>
              <a:rPr lang="hu-HU" dirty="0"/>
              <a:t>Matematikában erősebb trend a javulás</a:t>
            </a:r>
          </a:p>
          <a:p>
            <a:r>
              <a:rPr lang="hu-HU" dirty="0"/>
              <a:t>Rendszeren belül a sokszínűség megjelenése, új pedagógiai feladatok</a:t>
            </a:r>
          </a:p>
          <a:p>
            <a:r>
              <a:rPr lang="hu-HU" dirty="0"/>
              <a:t>Eltérő szintű megküzdés az intézmények között</a:t>
            </a:r>
          </a:p>
          <a:p>
            <a:r>
              <a:rPr lang="hu-HU" dirty="0"/>
              <a:t>Intézmények közti tudásmegosztás: speciális feladatok, helyi adaptáció szükségessége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81696D8F-A3A1-425A-99D1-E1939C11E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/>
              <a:t>2017. NOVEMBER 17.</a:t>
            </a:r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F0F6F7F2-FCD5-4B60-A6AC-7B3F2947E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Kopp Erika: Református hozzáadott érték a kompetenciamérés tükrében</a:t>
            </a:r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38257982-93C3-4052-8A8C-2ABE09F3B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55795-8C05-4838-A3B4-CE5E9E0528D4}" type="slidenum">
              <a:rPr lang="hu-HU" smtClean="0"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297821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84860F7-0F81-4A4F-948E-99F7050F9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715" y="1"/>
            <a:ext cx="10515600" cy="979714"/>
          </a:xfrm>
        </p:spPr>
        <p:txBody>
          <a:bodyPr>
            <a:normAutofit/>
          </a:bodyPr>
          <a:lstStyle/>
          <a:p>
            <a:r>
              <a:rPr lang="hu-HU" sz="2000" b="1" dirty="0"/>
              <a:t>HIVATKOZÁSOK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F193871-BD11-49D9-97BB-0F94AC146B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944" y="653144"/>
            <a:ext cx="11157856" cy="552382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hu-HU" sz="900" dirty="0" err="1"/>
              <a:t>Auxné</a:t>
            </a:r>
            <a:r>
              <a:rPr lang="hu-HU" sz="900" dirty="0"/>
              <a:t> </a:t>
            </a:r>
            <a:r>
              <a:rPr lang="hu-HU" sz="900" dirty="0" err="1"/>
              <a:t>Bánfi</a:t>
            </a:r>
            <a:r>
              <a:rPr lang="hu-HU" sz="900" dirty="0"/>
              <a:t> Ilona, </a:t>
            </a:r>
            <a:r>
              <a:rPr lang="hu-HU" sz="900" dirty="0" err="1"/>
              <a:t>Balázsi</a:t>
            </a:r>
            <a:r>
              <a:rPr lang="hu-HU" sz="900" dirty="0"/>
              <a:t>, Ildikó és </a:t>
            </a:r>
            <a:r>
              <a:rPr lang="hu-HU" sz="900" dirty="0" err="1"/>
              <a:t>Balkányi</a:t>
            </a:r>
            <a:r>
              <a:rPr lang="hu-HU" sz="900" dirty="0"/>
              <a:t> Péter (2014): </a:t>
            </a:r>
            <a:r>
              <a:rPr lang="hu-HU" sz="900" i="1" dirty="0"/>
              <a:t>Országos Kompetenciamérés. Technikai leírás</a:t>
            </a:r>
            <a:r>
              <a:rPr lang="hu-HU" sz="900" dirty="0"/>
              <a:t>. Budapest: Oktatási Hivatal. Letöltés: </a:t>
            </a:r>
            <a:r>
              <a:rPr lang="hu-HU" sz="900" u="sng" dirty="0">
                <a:hlinkClick r:id="rId2"/>
              </a:rPr>
              <a:t>https://www.oktatas.hu/pub_bin/dload/kozoktatas/meresek/unios_tanulmanyok/OKM_Technikaileiras.pdf</a:t>
            </a:r>
            <a:r>
              <a:rPr lang="hu-HU" sz="900" dirty="0"/>
              <a:t> (2017. 10. 25.)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hu-HU" sz="900" dirty="0" err="1"/>
              <a:t>Balázsi</a:t>
            </a:r>
            <a:r>
              <a:rPr lang="hu-HU" sz="900" dirty="0"/>
              <a:t> Ildikó (2016): A hozzáadottérték-modellek alkalmazása a tanulói teljesítménymérésekben. </a:t>
            </a:r>
            <a:r>
              <a:rPr lang="hu-HU" sz="900" i="1" dirty="0"/>
              <a:t>Magyar </a:t>
            </a:r>
            <a:r>
              <a:rPr lang="hu-HU" sz="900" i="1" dirty="0" err="1"/>
              <a:t>Paedagogia</a:t>
            </a:r>
            <a:r>
              <a:rPr lang="hu-HU" sz="900" dirty="0"/>
              <a:t>, </a:t>
            </a:r>
            <a:r>
              <a:rPr lang="hu-HU" sz="900" i="1" dirty="0"/>
              <a:t>116</a:t>
            </a:r>
            <a:r>
              <a:rPr lang="hu-HU" sz="900" dirty="0"/>
              <a:t>(1), 3–23.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hu-HU" sz="900" dirty="0"/>
              <a:t>Bánné Mészáros Anikó (2015): </a:t>
            </a:r>
            <a:r>
              <a:rPr lang="hu-HU" sz="900" i="1" dirty="0"/>
              <a:t>Országos kompetenciamérés – fenntartói tájékoztató. Református iskolák 2010–2014 közötti eredményeinek elemzése</a:t>
            </a:r>
            <a:r>
              <a:rPr lang="hu-HU" sz="900" dirty="0"/>
              <a:t>. Református Pedagógiai Intézet, Budapest. Letöltés: </a:t>
            </a:r>
            <a:r>
              <a:rPr lang="hu-HU" sz="900" u="sng" dirty="0">
                <a:hlinkClick r:id="rId3"/>
              </a:rPr>
              <a:t>http://refpedi.hu/sites/default/files/hir_kepek/OKM%20fenntart%C3%B3i%20t%C3%A1j%C3%A9koztat%C3%B3_RPI.pdf</a:t>
            </a:r>
            <a:r>
              <a:rPr lang="hu-HU" sz="900" dirty="0"/>
              <a:t> (2017. 10. 25.)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hu-HU" sz="900" dirty="0"/>
              <a:t>Bánné Mészáros Anikó (2017): </a:t>
            </a:r>
            <a:r>
              <a:rPr lang="hu-HU" sz="900" i="1" dirty="0"/>
              <a:t>Kiemelkedő OKM teljesítményű református iskolák jellemzői</a:t>
            </a:r>
            <a:r>
              <a:rPr lang="hu-HU" sz="900" dirty="0"/>
              <a:t>. Református Pedagógiai Intézet, Budapest. Letöltés: </a:t>
            </a:r>
            <a:r>
              <a:rPr lang="hu-HU" sz="900" u="sng" dirty="0">
                <a:hlinkClick r:id="rId4"/>
              </a:rPr>
              <a:t>http://refpedi.hu/sites/default/files/hir_kepek/Kiemelked%C5%91%20OKM_teljes%C3%ADtm%C3%A9ny%C5%B1%20ref%20iskol%C3%A1k_RPI_2017%20febr_BMA_V%C3%89GLEGES.pdf</a:t>
            </a:r>
            <a:r>
              <a:rPr lang="hu-HU" sz="900" dirty="0"/>
              <a:t> (2017. 10. 25.)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hu-HU" sz="900" dirty="0" err="1"/>
              <a:t>Creemers</a:t>
            </a:r>
            <a:r>
              <a:rPr lang="hu-HU" sz="900" dirty="0"/>
              <a:t>, B. P. M., &amp; </a:t>
            </a:r>
            <a:r>
              <a:rPr lang="hu-HU" sz="900" dirty="0" err="1"/>
              <a:t>Kyriakidēs</a:t>
            </a:r>
            <a:r>
              <a:rPr lang="hu-HU" sz="900" dirty="0"/>
              <a:t>, L. (2012). </a:t>
            </a:r>
            <a:r>
              <a:rPr lang="hu-HU" sz="900" i="1" dirty="0" err="1"/>
              <a:t>Improving</a:t>
            </a:r>
            <a:r>
              <a:rPr lang="hu-HU" sz="900" i="1" dirty="0"/>
              <a:t> </a:t>
            </a:r>
            <a:r>
              <a:rPr lang="hu-HU" sz="900" i="1" dirty="0" err="1"/>
              <a:t>quality</a:t>
            </a:r>
            <a:r>
              <a:rPr lang="hu-HU" sz="900" i="1" dirty="0"/>
              <a:t> in </a:t>
            </a:r>
            <a:r>
              <a:rPr lang="hu-HU" sz="900" i="1" dirty="0" err="1"/>
              <a:t>education</a:t>
            </a:r>
            <a:r>
              <a:rPr lang="hu-HU" sz="900" i="1" dirty="0"/>
              <a:t>: </a:t>
            </a:r>
            <a:r>
              <a:rPr lang="hu-HU" sz="900" i="1" dirty="0" err="1"/>
              <a:t>dynamic</a:t>
            </a:r>
            <a:r>
              <a:rPr lang="hu-HU" sz="900" i="1" dirty="0"/>
              <a:t> </a:t>
            </a:r>
            <a:r>
              <a:rPr lang="hu-HU" sz="900" i="1" dirty="0" err="1"/>
              <a:t>approaches</a:t>
            </a:r>
            <a:r>
              <a:rPr lang="hu-HU" sz="900" i="1" dirty="0"/>
              <a:t> </a:t>
            </a:r>
            <a:r>
              <a:rPr lang="hu-HU" sz="900" i="1" dirty="0" err="1"/>
              <a:t>to</a:t>
            </a:r>
            <a:r>
              <a:rPr lang="hu-HU" sz="900" i="1" dirty="0"/>
              <a:t> </a:t>
            </a:r>
            <a:r>
              <a:rPr lang="hu-HU" sz="900" i="1" dirty="0" err="1"/>
              <a:t>school</a:t>
            </a:r>
            <a:r>
              <a:rPr lang="hu-HU" sz="900" i="1" dirty="0"/>
              <a:t> </a:t>
            </a:r>
            <a:r>
              <a:rPr lang="hu-HU" sz="900" i="1" dirty="0" err="1"/>
              <a:t>improvement</a:t>
            </a:r>
            <a:r>
              <a:rPr lang="hu-HU" sz="900" dirty="0"/>
              <a:t>. </a:t>
            </a:r>
            <a:r>
              <a:rPr lang="hu-HU" sz="900" dirty="0" err="1"/>
              <a:t>Abingdon</a:t>
            </a:r>
            <a:r>
              <a:rPr lang="hu-HU" sz="900" dirty="0"/>
              <a:t>, </a:t>
            </a:r>
            <a:r>
              <a:rPr lang="hu-HU" sz="900" dirty="0" err="1"/>
              <a:t>Oxon</a:t>
            </a:r>
            <a:r>
              <a:rPr lang="hu-HU" sz="900" dirty="0"/>
              <a:t> ; New York: </a:t>
            </a:r>
            <a:r>
              <a:rPr lang="hu-HU" sz="900" dirty="0" err="1"/>
              <a:t>Routledge</a:t>
            </a:r>
            <a:r>
              <a:rPr lang="hu-HU" sz="900" dirty="0"/>
              <a:t>.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hu-HU" sz="900" dirty="0" err="1"/>
              <a:t>Csullog</a:t>
            </a:r>
            <a:r>
              <a:rPr lang="hu-HU" sz="900" dirty="0"/>
              <a:t> Krisztina, D. Molnár Éva, Herczeg, Bálint, Nahalka István, </a:t>
            </a:r>
            <a:r>
              <a:rPr lang="hu-HU" sz="900" dirty="0" err="1"/>
              <a:t>Lannert</a:t>
            </a:r>
            <a:r>
              <a:rPr lang="hu-HU" sz="900" dirty="0"/>
              <a:t> Judit, és Zempléni András (2014): </a:t>
            </a:r>
            <a:r>
              <a:rPr lang="hu-HU" sz="900" i="1" dirty="0"/>
              <a:t>Hatások és különbségek. Másodelemzések a hazai és nemzetközi tanulói képességmérések eredményei alapján</a:t>
            </a:r>
            <a:r>
              <a:rPr lang="hu-HU" sz="900" dirty="0"/>
              <a:t>. Oktatási Hivatal, Budapest.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hu-HU" sz="900" dirty="0"/>
              <a:t>Expanzió (2013): A halmozottan hátrányos helyzetű tanulók kompetenciamérések során elért eredményeinek elemzése. </a:t>
            </a:r>
            <a:r>
              <a:rPr lang="hu-HU" sz="900" u="sng" dirty="0">
                <a:hlinkClick r:id="rId5"/>
              </a:rPr>
              <a:t>http://www.oktatas.hu/pub_bin/dload/kozoktatas/meresek/orszmer2013/kompetenciameres_hhh_tanulok_eredmenyeinek_elemzese.pdf</a:t>
            </a:r>
            <a:endParaRPr lang="hu-HU" sz="900" dirty="0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hu-HU" sz="900" dirty="0" err="1"/>
              <a:t>Grace</a:t>
            </a:r>
            <a:r>
              <a:rPr lang="hu-HU" sz="900" dirty="0"/>
              <a:t>, G. (2003): Educational </a:t>
            </a:r>
            <a:r>
              <a:rPr lang="hu-HU" sz="900" dirty="0" err="1"/>
              <a:t>studies</a:t>
            </a:r>
            <a:r>
              <a:rPr lang="hu-HU" sz="900" dirty="0"/>
              <a:t> and </a:t>
            </a:r>
            <a:r>
              <a:rPr lang="hu-HU" sz="900" dirty="0" err="1"/>
              <a:t>faithbased</a:t>
            </a:r>
            <a:r>
              <a:rPr lang="hu-HU" sz="900" dirty="0"/>
              <a:t> </a:t>
            </a:r>
            <a:r>
              <a:rPr lang="hu-HU" sz="900" dirty="0" err="1"/>
              <a:t>schooling</a:t>
            </a:r>
            <a:r>
              <a:rPr lang="hu-HU" sz="900" dirty="0"/>
              <a:t>: </a:t>
            </a:r>
            <a:r>
              <a:rPr lang="hu-HU" sz="900" dirty="0" err="1"/>
              <a:t>Moving</a:t>
            </a:r>
            <a:r>
              <a:rPr lang="hu-HU" sz="900" dirty="0"/>
              <a:t> </a:t>
            </a:r>
            <a:r>
              <a:rPr lang="hu-HU" sz="900" dirty="0" err="1"/>
              <a:t>from</a:t>
            </a:r>
            <a:r>
              <a:rPr lang="hu-HU" sz="900" dirty="0"/>
              <a:t> </a:t>
            </a:r>
            <a:r>
              <a:rPr lang="hu-HU" sz="900" dirty="0" err="1"/>
              <a:t>prejudice</a:t>
            </a:r>
            <a:r>
              <a:rPr lang="hu-HU" sz="900" dirty="0"/>
              <a:t> </a:t>
            </a:r>
            <a:r>
              <a:rPr lang="hu-HU" sz="900" dirty="0" err="1"/>
              <a:t>to</a:t>
            </a:r>
            <a:r>
              <a:rPr lang="hu-HU" sz="900" dirty="0"/>
              <a:t> </a:t>
            </a:r>
            <a:r>
              <a:rPr lang="hu-HU" sz="900" dirty="0" err="1"/>
              <a:t>evidence‐based</a:t>
            </a:r>
            <a:r>
              <a:rPr lang="hu-HU" sz="900" dirty="0"/>
              <a:t> </a:t>
            </a:r>
            <a:r>
              <a:rPr lang="hu-HU" sz="900" dirty="0" err="1"/>
              <a:t>argument</a:t>
            </a:r>
            <a:r>
              <a:rPr lang="hu-HU" sz="900" dirty="0"/>
              <a:t>. </a:t>
            </a:r>
            <a:r>
              <a:rPr lang="hu-HU" sz="900" i="1" dirty="0"/>
              <a:t>British Journal of Educational </a:t>
            </a:r>
            <a:r>
              <a:rPr lang="hu-HU" sz="900" i="1" dirty="0" err="1"/>
              <a:t>Studies</a:t>
            </a:r>
            <a:r>
              <a:rPr lang="hu-HU" sz="900" dirty="0"/>
              <a:t>, 51(2), 149–167.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hu-HU" sz="900" dirty="0"/>
              <a:t>Halász Gábor (2007): Tényekre alapozott oktatáspolitika. halaszg.ofi.hu/</a:t>
            </a:r>
            <a:r>
              <a:rPr lang="hu-HU" sz="900" dirty="0" err="1"/>
              <a:t>download</a:t>
            </a:r>
            <a:r>
              <a:rPr lang="hu-HU" sz="900" dirty="0"/>
              <a:t>/Evidence_based_study.pdf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hu-HU" sz="900" dirty="0"/>
              <a:t>Halász, G. (2011). </a:t>
            </a:r>
            <a:r>
              <a:rPr lang="hu-HU" sz="900" i="1" dirty="0"/>
              <a:t>Javaslat a nemzeti oktatási innovációs rendszer fejlesztésének stratégiájára</a:t>
            </a:r>
            <a:r>
              <a:rPr lang="hu-HU" sz="900" dirty="0"/>
              <a:t>. Budapest: Oktatáskutató és Fejlesztő Intézet.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hu-HU" sz="900" dirty="0"/>
              <a:t>Halász, G. (2013). Az oktatáskutatás globális trendjei. </a:t>
            </a:r>
            <a:r>
              <a:rPr lang="hu-HU" sz="900" i="1" dirty="0"/>
              <a:t>Neveléstudomány</a:t>
            </a:r>
            <a:r>
              <a:rPr lang="hu-HU" sz="900" dirty="0"/>
              <a:t>, (1), 64–90.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hu-HU" sz="900" dirty="0" err="1"/>
              <a:t>Hattie</a:t>
            </a:r>
            <a:r>
              <a:rPr lang="hu-HU" sz="900" dirty="0"/>
              <a:t>, J. A. C. (2010). </a:t>
            </a:r>
            <a:r>
              <a:rPr lang="hu-HU" sz="900" i="1" dirty="0" err="1"/>
              <a:t>Visible</a:t>
            </a:r>
            <a:r>
              <a:rPr lang="hu-HU" sz="900" i="1" dirty="0"/>
              <a:t> </a:t>
            </a:r>
            <a:r>
              <a:rPr lang="hu-HU" sz="900" i="1" dirty="0" err="1"/>
              <a:t>learning</a:t>
            </a:r>
            <a:r>
              <a:rPr lang="hu-HU" sz="900" i="1" dirty="0"/>
              <a:t>: a </a:t>
            </a:r>
            <a:r>
              <a:rPr lang="hu-HU" sz="900" i="1" dirty="0" err="1"/>
              <a:t>synthesis</a:t>
            </a:r>
            <a:r>
              <a:rPr lang="hu-HU" sz="900" i="1" dirty="0"/>
              <a:t> of over 800 </a:t>
            </a:r>
            <a:r>
              <a:rPr lang="hu-HU" sz="900" i="1" dirty="0" err="1"/>
              <a:t>meta-analyses</a:t>
            </a:r>
            <a:r>
              <a:rPr lang="hu-HU" sz="900" i="1" dirty="0"/>
              <a:t> </a:t>
            </a:r>
            <a:r>
              <a:rPr lang="hu-HU" sz="900" i="1" dirty="0" err="1"/>
              <a:t>relating</a:t>
            </a:r>
            <a:r>
              <a:rPr lang="hu-HU" sz="900" i="1" dirty="0"/>
              <a:t> </a:t>
            </a:r>
            <a:r>
              <a:rPr lang="hu-HU" sz="900" i="1" dirty="0" err="1"/>
              <a:t>to</a:t>
            </a:r>
            <a:r>
              <a:rPr lang="hu-HU" sz="900" i="1" dirty="0"/>
              <a:t> </a:t>
            </a:r>
            <a:r>
              <a:rPr lang="hu-HU" sz="900" i="1" dirty="0" err="1"/>
              <a:t>achievement</a:t>
            </a:r>
            <a:r>
              <a:rPr lang="hu-HU" sz="900" dirty="0"/>
              <a:t> (Reprinted). London: </a:t>
            </a:r>
            <a:r>
              <a:rPr lang="hu-HU" sz="900" dirty="0" err="1"/>
              <a:t>Routledge</a:t>
            </a:r>
            <a:r>
              <a:rPr lang="hu-HU" sz="900" dirty="0"/>
              <a:t>.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hu-HU" sz="900" dirty="0"/>
              <a:t>Hermann Zoltán, és Varga Júlia (2016): Állami, önkormányzati, egyházi és alapítványi iskolák.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hu-HU" sz="900" dirty="0" err="1"/>
              <a:t>Hopkins</a:t>
            </a:r>
            <a:r>
              <a:rPr lang="hu-HU" sz="900" dirty="0"/>
              <a:t>, D., </a:t>
            </a:r>
            <a:r>
              <a:rPr lang="hu-HU" sz="900" dirty="0" err="1"/>
              <a:t>Stringfield</a:t>
            </a:r>
            <a:r>
              <a:rPr lang="hu-HU" sz="900" dirty="0"/>
              <a:t>, S., </a:t>
            </a:r>
            <a:r>
              <a:rPr lang="hu-HU" sz="900" dirty="0" err="1"/>
              <a:t>Harris</a:t>
            </a:r>
            <a:r>
              <a:rPr lang="hu-HU" sz="900" dirty="0"/>
              <a:t>, A., </a:t>
            </a:r>
            <a:r>
              <a:rPr lang="hu-HU" sz="900" dirty="0" err="1"/>
              <a:t>Stoll</a:t>
            </a:r>
            <a:r>
              <a:rPr lang="hu-HU" sz="900" dirty="0"/>
              <a:t>, L., &amp; </a:t>
            </a:r>
            <a:r>
              <a:rPr lang="hu-HU" sz="900" dirty="0" err="1"/>
              <a:t>Mackay</a:t>
            </a:r>
            <a:r>
              <a:rPr lang="hu-HU" sz="900" dirty="0"/>
              <a:t>, T. (2014). </a:t>
            </a:r>
            <a:r>
              <a:rPr lang="hu-HU" sz="900" dirty="0" err="1"/>
              <a:t>School</a:t>
            </a:r>
            <a:r>
              <a:rPr lang="hu-HU" sz="900" dirty="0"/>
              <a:t> and </a:t>
            </a:r>
            <a:r>
              <a:rPr lang="hu-HU" sz="900" dirty="0" err="1"/>
              <a:t>system</a:t>
            </a:r>
            <a:r>
              <a:rPr lang="hu-HU" sz="900" dirty="0"/>
              <a:t> </a:t>
            </a:r>
            <a:r>
              <a:rPr lang="hu-HU" sz="900" dirty="0" err="1"/>
              <a:t>improvement</a:t>
            </a:r>
            <a:r>
              <a:rPr lang="hu-HU" sz="900" dirty="0"/>
              <a:t>: a </a:t>
            </a:r>
            <a:r>
              <a:rPr lang="hu-HU" sz="900" dirty="0" err="1"/>
              <a:t>narrative</a:t>
            </a:r>
            <a:r>
              <a:rPr lang="hu-HU" sz="900" dirty="0"/>
              <a:t> </a:t>
            </a:r>
            <a:r>
              <a:rPr lang="hu-HU" sz="900" dirty="0" err="1"/>
              <a:t>state</a:t>
            </a:r>
            <a:r>
              <a:rPr lang="hu-HU" sz="900" dirty="0"/>
              <a:t>-of-</a:t>
            </a:r>
            <a:r>
              <a:rPr lang="hu-HU" sz="900" dirty="0" err="1"/>
              <a:t>the</a:t>
            </a:r>
            <a:r>
              <a:rPr lang="hu-HU" sz="900" dirty="0"/>
              <a:t>-art </a:t>
            </a:r>
            <a:r>
              <a:rPr lang="hu-HU" sz="900" dirty="0" err="1"/>
              <a:t>review</a:t>
            </a:r>
            <a:r>
              <a:rPr lang="hu-HU" sz="900" dirty="0"/>
              <a:t>. </a:t>
            </a:r>
            <a:r>
              <a:rPr lang="hu-HU" sz="900" i="1" dirty="0" err="1"/>
              <a:t>School</a:t>
            </a:r>
            <a:r>
              <a:rPr lang="hu-HU" sz="900" i="1" dirty="0"/>
              <a:t> </a:t>
            </a:r>
            <a:r>
              <a:rPr lang="hu-HU" sz="900" i="1" dirty="0" err="1"/>
              <a:t>Effectiveness</a:t>
            </a:r>
            <a:r>
              <a:rPr lang="hu-HU" sz="900" i="1" dirty="0"/>
              <a:t> and </a:t>
            </a:r>
            <a:r>
              <a:rPr lang="hu-HU" sz="900" i="1" dirty="0" err="1"/>
              <a:t>School</a:t>
            </a:r>
            <a:r>
              <a:rPr lang="hu-HU" sz="900" i="1" dirty="0"/>
              <a:t> </a:t>
            </a:r>
            <a:r>
              <a:rPr lang="hu-HU" sz="900" i="1" dirty="0" err="1"/>
              <a:t>Improvement</a:t>
            </a:r>
            <a:r>
              <a:rPr lang="hu-HU" sz="900" i="1" dirty="0"/>
              <a:t>: An International Journal of Research, Policy and </a:t>
            </a:r>
            <a:r>
              <a:rPr lang="hu-HU" sz="900" i="1" dirty="0" err="1"/>
              <a:t>Practice</a:t>
            </a:r>
            <a:r>
              <a:rPr lang="hu-HU" sz="900" dirty="0"/>
              <a:t>, </a:t>
            </a:r>
            <a:r>
              <a:rPr lang="hu-HU" sz="900" i="1" dirty="0"/>
              <a:t>25</a:t>
            </a:r>
            <a:r>
              <a:rPr lang="hu-HU" sz="900" dirty="0"/>
              <a:t>(2), 257–281.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hu-HU" sz="900" dirty="0"/>
              <a:t>Imre Anna (2005): A felekezeti középiskolák jellemzői a statisztikai adatok tükrében. </a:t>
            </a:r>
            <a:r>
              <a:rPr lang="hu-HU" sz="900" dirty="0" err="1"/>
              <a:t>Educatio</a:t>
            </a:r>
            <a:r>
              <a:rPr lang="hu-HU" sz="900" dirty="0"/>
              <a:t> 3, 475-491.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hu-HU" sz="900" dirty="0"/>
              <a:t>Kopp Erika (2014): Egyházi iskolák tanulói összetételének vizsgálata. In: Pusztai Gabriella és Lukács Ágnes (</a:t>
            </a:r>
            <a:r>
              <a:rPr lang="hu-HU" sz="900" dirty="0" err="1"/>
              <a:t>szerk</a:t>
            </a:r>
            <a:r>
              <a:rPr lang="hu-HU" sz="900" dirty="0"/>
              <a:t>.): </a:t>
            </a:r>
            <a:r>
              <a:rPr lang="hu-HU" sz="900" i="1" dirty="0"/>
              <a:t>Közösségteremtők</a:t>
            </a:r>
            <a:r>
              <a:rPr lang="hu-HU" sz="900" dirty="0"/>
              <a:t> (197–225). Debrecen University Press, Debrecen.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hu-HU" sz="900" dirty="0"/>
              <a:t>Kopp, E., és Vámos, Á. (2016): </a:t>
            </a:r>
            <a:r>
              <a:rPr lang="hu-HU" sz="900" dirty="0" err="1"/>
              <a:t>Die</a:t>
            </a:r>
            <a:r>
              <a:rPr lang="hu-HU" sz="900" dirty="0"/>
              <a:t> </a:t>
            </a:r>
            <a:r>
              <a:rPr lang="hu-HU" sz="900" dirty="0" err="1"/>
              <a:t>Leistungen</a:t>
            </a:r>
            <a:r>
              <a:rPr lang="hu-HU" sz="900" dirty="0"/>
              <a:t> </a:t>
            </a:r>
            <a:r>
              <a:rPr lang="hu-HU" sz="900" dirty="0" err="1"/>
              <a:t>der</a:t>
            </a:r>
            <a:r>
              <a:rPr lang="hu-HU" sz="900" dirty="0"/>
              <a:t> </a:t>
            </a:r>
            <a:r>
              <a:rPr lang="hu-HU" sz="900" dirty="0" err="1"/>
              <a:t>ungarischen</a:t>
            </a:r>
            <a:r>
              <a:rPr lang="hu-HU" sz="900" dirty="0"/>
              <a:t> </a:t>
            </a:r>
            <a:r>
              <a:rPr lang="hu-HU" sz="900" dirty="0" err="1"/>
              <a:t>Schüler</a:t>
            </a:r>
            <a:r>
              <a:rPr lang="hu-HU" sz="900" dirty="0"/>
              <a:t> und </a:t>
            </a:r>
            <a:r>
              <a:rPr lang="hu-HU" sz="900" dirty="0" err="1"/>
              <a:t>Schülerinnen</a:t>
            </a:r>
            <a:r>
              <a:rPr lang="hu-HU" sz="900" dirty="0"/>
              <a:t> an </a:t>
            </a:r>
            <a:r>
              <a:rPr lang="hu-HU" sz="900" dirty="0" err="1"/>
              <a:t>den</a:t>
            </a:r>
            <a:r>
              <a:rPr lang="hu-HU" sz="900" dirty="0"/>
              <a:t> </a:t>
            </a:r>
            <a:r>
              <a:rPr lang="hu-HU" sz="900" dirty="0" err="1"/>
              <a:t>kirchlichen</a:t>
            </a:r>
            <a:r>
              <a:rPr lang="hu-HU" sz="900" dirty="0"/>
              <a:t> </a:t>
            </a:r>
            <a:r>
              <a:rPr lang="hu-HU" sz="900" dirty="0" err="1"/>
              <a:t>Schulen</a:t>
            </a:r>
            <a:r>
              <a:rPr lang="hu-HU" sz="900" dirty="0"/>
              <a:t> und </a:t>
            </a:r>
            <a:r>
              <a:rPr lang="hu-HU" sz="900" dirty="0" err="1"/>
              <a:t>deren</a:t>
            </a:r>
            <a:r>
              <a:rPr lang="hu-HU" sz="900" dirty="0"/>
              <a:t> </a:t>
            </a:r>
            <a:r>
              <a:rPr lang="hu-HU" sz="900" dirty="0" err="1"/>
              <a:t>pädagogisch</a:t>
            </a:r>
            <a:r>
              <a:rPr lang="hu-HU" sz="900" dirty="0"/>
              <a:t> </a:t>
            </a:r>
            <a:r>
              <a:rPr lang="hu-HU" sz="900" dirty="0" err="1"/>
              <a:t>eingebrachter</a:t>
            </a:r>
            <a:r>
              <a:rPr lang="hu-HU" sz="900" dirty="0"/>
              <a:t> </a:t>
            </a:r>
            <a:r>
              <a:rPr lang="hu-HU" sz="900" dirty="0" err="1"/>
              <a:t>Wert</a:t>
            </a:r>
            <a:r>
              <a:rPr lang="hu-HU" sz="900" dirty="0"/>
              <a:t>. </a:t>
            </a:r>
            <a:r>
              <a:rPr lang="hu-HU" sz="900" i="1" dirty="0"/>
              <a:t>THEO-WEB : ZEITSCHRIFT FUR RELIGIONPADAGOGIK</a:t>
            </a:r>
            <a:r>
              <a:rPr lang="hu-HU" sz="900" dirty="0"/>
              <a:t>, 15(2), 310–327.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hu-HU" sz="900" dirty="0"/>
              <a:t>Nahalka, I. (2003). A modern tanítási gyakorlat elterjedésének akadályai, illetve lehetőségei, különös tekintettel a tanárképzésre. </a:t>
            </a:r>
            <a:r>
              <a:rPr lang="hu-HU" sz="900" i="1" dirty="0"/>
              <a:t>Új pedagógiai szemle</a:t>
            </a:r>
            <a:r>
              <a:rPr lang="hu-HU" sz="900" dirty="0"/>
              <a:t>, </a:t>
            </a:r>
            <a:r>
              <a:rPr lang="hu-HU" sz="900" i="1" dirty="0"/>
              <a:t>53</a:t>
            </a:r>
            <a:r>
              <a:rPr lang="hu-HU" sz="900" dirty="0"/>
              <a:t>(3), 28–38.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hu-HU" sz="900" dirty="0" err="1"/>
              <a:t>Neuwirth</a:t>
            </a:r>
            <a:r>
              <a:rPr lang="hu-HU" sz="900" dirty="0"/>
              <a:t> Gábor (2005): A felekezeti iskolák eredményességi és “hozzáadott érték” mutatói.  </a:t>
            </a:r>
            <a:r>
              <a:rPr lang="hu-HU" sz="900" dirty="0" err="1"/>
              <a:t>Educatio</a:t>
            </a:r>
            <a:r>
              <a:rPr lang="hu-HU" sz="900" dirty="0"/>
              <a:t> 3, 502-528.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hu-HU" sz="900" dirty="0"/>
              <a:t>Pusztai, G., és Bacskai, K. (2015). </a:t>
            </a:r>
            <a:r>
              <a:rPr lang="hu-HU" sz="900" dirty="0" err="1"/>
              <a:t>Parochial</a:t>
            </a:r>
            <a:r>
              <a:rPr lang="hu-HU" sz="900" dirty="0"/>
              <a:t> </a:t>
            </a:r>
            <a:r>
              <a:rPr lang="hu-HU" sz="900" dirty="0" err="1"/>
              <a:t>Schools</a:t>
            </a:r>
            <a:r>
              <a:rPr lang="hu-HU" sz="900" dirty="0"/>
              <a:t> and PISA </a:t>
            </a:r>
            <a:r>
              <a:rPr lang="hu-HU" sz="900" dirty="0" err="1"/>
              <a:t>Effectiveness</a:t>
            </a:r>
            <a:r>
              <a:rPr lang="hu-HU" sz="900" dirty="0"/>
              <a:t> in </a:t>
            </a:r>
            <a:r>
              <a:rPr lang="hu-HU" sz="900" dirty="0" err="1"/>
              <a:t>Three</a:t>
            </a:r>
            <a:r>
              <a:rPr lang="hu-HU" sz="900" dirty="0"/>
              <a:t> </a:t>
            </a:r>
            <a:r>
              <a:rPr lang="hu-HU" sz="900" dirty="0" err="1"/>
              <a:t>Central</a:t>
            </a:r>
            <a:r>
              <a:rPr lang="hu-HU" sz="900" dirty="0"/>
              <a:t> European </a:t>
            </a:r>
            <a:r>
              <a:rPr lang="hu-HU" sz="900" dirty="0" err="1"/>
              <a:t>Countries</a:t>
            </a:r>
            <a:r>
              <a:rPr lang="hu-HU" sz="900" dirty="0"/>
              <a:t>. </a:t>
            </a:r>
            <a:r>
              <a:rPr lang="hu-HU" sz="900" i="1" dirty="0" err="1"/>
              <a:t>Acta</a:t>
            </a:r>
            <a:r>
              <a:rPr lang="hu-HU" sz="900" i="1" dirty="0"/>
              <a:t> </a:t>
            </a:r>
            <a:r>
              <a:rPr lang="hu-HU" sz="900" i="1" dirty="0" err="1"/>
              <a:t>Universitatis</a:t>
            </a:r>
            <a:r>
              <a:rPr lang="hu-HU" sz="900" i="1" dirty="0"/>
              <a:t> Sapientiae. </a:t>
            </a:r>
            <a:r>
              <a:rPr lang="hu-HU" sz="900" i="1" dirty="0" err="1"/>
              <a:t>Social</a:t>
            </a:r>
            <a:r>
              <a:rPr lang="hu-HU" sz="900" i="1" dirty="0"/>
              <a:t> </a:t>
            </a:r>
            <a:r>
              <a:rPr lang="hu-HU" sz="900" i="1" dirty="0" err="1"/>
              <a:t>Analysis</a:t>
            </a:r>
            <a:r>
              <a:rPr lang="hu-HU" sz="900" dirty="0"/>
              <a:t>, 5(2), 145.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hu-HU" sz="900" dirty="0" err="1"/>
              <a:t>Scheerens</a:t>
            </a:r>
            <a:r>
              <a:rPr lang="hu-HU" sz="900" dirty="0"/>
              <a:t>, J. (2015). </a:t>
            </a:r>
            <a:r>
              <a:rPr lang="hu-HU" sz="900" dirty="0" err="1"/>
              <a:t>Theories</a:t>
            </a:r>
            <a:r>
              <a:rPr lang="hu-HU" sz="900" dirty="0"/>
              <a:t> </a:t>
            </a:r>
            <a:r>
              <a:rPr lang="hu-HU" sz="900" dirty="0" err="1"/>
              <a:t>on</a:t>
            </a:r>
            <a:r>
              <a:rPr lang="hu-HU" sz="900" dirty="0"/>
              <a:t> </a:t>
            </a:r>
            <a:r>
              <a:rPr lang="hu-HU" sz="900" dirty="0" err="1"/>
              <a:t>educational</a:t>
            </a:r>
            <a:r>
              <a:rPr lang="hu-HU" sz="900" dirty="0"/>
              <a:t> </a:t>
            </a:r>
            <a:r>
              <a:rPr lang="hu-HU" sz="900" dirty="0" err="1"/>
              <a:t>effectiveness</a:t>
            </a:r>
            <a:r>
              <a:rPr lang="hu-HU" sz="900" dirty="0"/>
              <a:t> and </a:t>
            </a:r>
            <a:r>
              <a:rPr lang="hu-HU" sz="900" dirty="0" err="1"/>
              <a:t>ineffectiveness</a:t>
            </a:r>
            <a:r>
              <a:rPr lang="hu-HU" sz="900" dirty="0"/>
              <a:t>. </a:t>
            </a:r>
            <a:r>
              <a:rPr lang="hu-HU" sz="900" i="1" dirty="0" err="1"/>
              <a:t>School</a:t>
            </a:r>
            <a:r>
              <a:rPr lang="hu-HU" sz="900" i="1" dirty="0"/>
              <a:t> </a:t>
            </a:r>
            <a:r>
              <a:rPr lang="hu-HU" sz="900" i="1" dirty="0" err="1"/>
              <a:t>Effectiveness</a:t>
            </a:r>
            <a:r>
              <a:rPr lang="hu-HU" sz="900" i="1" dirty="0"/>
              <a:t> and </a:t>
            </a:r>
            <a:r>
              <a:rPr lang="hu-HU" sz="900" i="1" dirty="0" err="1"/>
              <a:t>School</a:t>
            </a:r>
            <a:r>
              <a:rPr lang="hu-HU" sz="900" i="1" dirty="0"/>
              <a:t> </a:t>
            </a:r>
            <a:r>
              <a:rPr lang="hu-HU" sz="900" i="1" dirty="0" err="1"/>
              <a:t>Improvement</a:t>
            </a:r>
            <a:r>
              <a:rPr lang="hu-HU" sz="900" dirty="0"/>
              <a:t>, </a:t>
            </a:r>
            <a:r>
              <a:rPr lang="hu-HU" sz="900" i="1" dirty="0"/>
              <a:t>26</a:t>
            </a:r>
            <a:r>
              <a:rPr lang="hu-HU" sz="900" dirty="0"/>
              <a:t>(1), 10–31. https://doi.org/10.1080/09243453.2013.858754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hu-HU" sz="900" dirty="0"/>
              <a:t>Tomasz, G. (2017): </a:t>
            </a:r>
            <a:r>
              <a:rPr lang="hu-HU" sz="900" dirty="0" err="1"/>
              <a:t>Increasing</a:t>
            </a:r>
            <a:r>
              <a:rPr lang="hu-HU" sz="900" dirty="0"/>
              <a:t> </a:t>
            </a:r>
            <a:r>
              <a:rPr lang="hu-HU" sz="900" dirty="0" err="1"/>
              <a:t>Church</a:t>
            </a:r>
            <a:r>
              <a:rPr lang="hu-HU" sz="900" dirty="0"/>
              <a:t> </a:t>
            </a:r>
            <a:r>
              <a:rPr lang="hu-HU" sz="900" dirty="0" err="1"/>
              <a:t>presence</a:t>
            </a:r>
            <a:r>
              <a:rPr lang="hu-HU" sz="900" dirty="0"/>
              <a:t> in </a:t>
            </a:r>
            <a:r>
              <a:rPr lang="hu-HU" sz="900" dirty="0" err="1"/>
              <a:t>education</a:t>
            </a:r>
            <a:r>
              <a:rPr lang="hu-HU" sz="900" dirty="0"/>
              <a:t>. </a:t>
            </a:r>
            <a:r>
              <a:rPr lang="hu-HU" sz="900" i="1" dirty="0" err="1"/>
              <a:t>Educatio</a:t>
            </a:r>
            <a:r>
              <a:rPr lang="hu-HU" sz="900" dirty="0"/>
              <a:t>, 26(1), 94–112. Letöltés: </a:t>
            </a:r>
            <a:r>
              <a:rPr lang="hu-HU" sz="900" u="sng" dirty="0">
                <a:hlinkClick r:id="rId6"/>
              </a:rPr>
              <a:t>http://akademiai.com/doi/pdf/10.1556/2063.26.2017.1.9</a:t>
            </a:r>
            <a:r>
              <a:rPr lang="hu-HU" sz="900" dirty="0"/>
              <a:t> (2017. 10. 25.)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hu-HU" sz="900" dirty="0"/>
              <a:t>Van </a:t>
            </a:r>
            <a:r>
              <a:rPr lang="hu-HU" sz="900" dirty="0" err="1"/>
              <a:t>der</a:t>
            </a:r>
            <a:r>
              <a:rPr lang="hu-HU" sz="900" dirty="0"/>
              <a:t> Welt, J., és </a:t>
            </a:r>
            <a:r>
              <a:rPr lang="hu-HU" sz="900" dirty="0" err="1"/>
              <a:t>Zecha</a:t>
            </a:r>
            <a:r>
              <a:rPr lang="hu-HU" sz="900" dirty="0"/>
              <a:t>, G. (2004): </a:t>
            </a:r>
            <a:r>
              <a:rPr lang="hu-HU" sz="900" dirty="0" err="1"/>
              <a:t>Philosophical-Pedagogical</a:t>
            </a:r>
            <a:r>
              <a:rPr lang="hu-HU" sz="900" dirty="0"/>
              <a:t> </a:t>
            </a:r>
            <a:r>
              <a:rPr lang="hu-HU" sz="900" dirty="0" err="1"/>
              <a:t>Criteria</a:t>
            </a:r>
            <a:r>
              <a:rPr lang="hu-HU" sz="900" dirty="0"/>
              <a:t> </a:t>
            </a:r>
            <a:r>
              <a:rPr lang="hu-HU" sz="900" dirty="0" err="1"/>
              <a:t>for</a:t>
            </a:r>
            <a:r>
              <a:rPr lang="hu-HU" sz="900" dirty="0"/>
              <a:t> </a:t>
            </a:r>
            <a:r>
              <a:rPr lang="hu-HU" sz="900" dirty="0" err="1"/>
              <a:t>Assesing</a:t>
            </a:r>
            <a:r>
              <a:rPr lang="hu-HU" sz="900" dirty="0"/>
              <a:t> </a:t>
            </a:r>
            <a:r>
              <a:rPr lang="hu-HU" sz="900" dirty="0" err="1"/>
              <a:t>the</a:t>
            </a:r>
            <a:r>
              <a:rPr lang="hu-HU" sz="900" dirty="0"/>
              <a:t> </a:t>
            </a:r>
            <a:r>
              <a:rPr lang="hu-HU" sz="900" dirty="0" err="1"/>
              <a:t>Effectiveness</a:t>
            </a:r>
            <a:r>
              <a:rPr lang="hu-HU" sz="900" dirty="0"/>
              <a:t> of a Christian </a:t>
            </a:r>
            <a:r>
              <a:rPr lang="hu-HU" sz="900" dirty="0" err="1"/>
              <a:t>School</a:t>
            </a:r>
            <a:r>
              <a:rPr lang="hu-HU" sz="900" dirty="0"/>
              <a:t>. </a:t>
            </a:r>
            <a:r>
              <a:rPr lang="hu-HU" sz="900" i="1" dirty="0"/>
              <a:t>Journal of Research </a:t>
            </a:r>
            <a:r>
              <a:rPr lang="hu-HU" sz="900" i="1" dirty="0" err="1"/>
              <a:t>on</a:t>
            </a:r>
            <a:r>
              <a:rPr lang="hu-HU" sz="900" i="1" dirty="0"/>
              <a:t> Christian Education</a:t>
            </a:r>
            <a:r>
              <a:rPr lang="hu-HU" sz="900" dirty="0"/>
              <a:t>, 13(2), 167–168.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hu-HU" sz="900" dirty="0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hu-HU" sz="900" dirty="0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57513C0C-0DD2-4E18-AA6D-4AC783CE7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dirty="0"/>
              <a:t>2017. NOVEMBER 17.</a:t>
            </a:r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8580A40B-0CD4-4AA4-8E3C-8FB213D1A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/>
              <a:t>Kopp Erika: Református hozzáadott érték a kompetenciamérés tükrében</a:t>
            </a:r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3A61F4FF-10B5-4F80-94FB-ADE5285F1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55795-8C05-4838-A3B4-CE5E9E0528D4}" type="slidenum">
              <a:rPr lang="hu-HU" smtClean="0"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819874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u-HU" b="1" dirty="0"/>
              <a:t>Köszönöm a figyelmet!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hu-HU" sz="4400" dirty="0"/>
              <a:t>Dr. Kopp Erika</a:t>
            </a:r>
          </a:p>
          <a:p>
            <a:r>
              <a:rPr lang="hu-HU" sz="4400" dirty="0"/>
              <a:t>kopp.erika@reformatus.hu</a:t>
            </a:r>
          </a:p>
        </p:txBody>
      </p:sp>
    </p:spTree>
    <p:extLst>
      <p:ext uri="{BB962C8B-B14F-4D97-AF65-F5344CB8AC3E}">
        <p14:creationId xmlns:p14="http://schemas.microsoft.com/office/powerpoint/2010/main" val="12254412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19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9A45C77-7394-4F19-8CB1-52FD4EA5E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FA3F39B-D3A3-4166-981D-D45C399C7A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F11B3B9B-5B78-4AB3-8245-CEC890668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/>
              <a:t>2017. NOVEMBER 17.</a:t>
            </a:r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85263A61-9CCE-4875-8FF6-4517F88D0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Kopp Erika: Református hozzáadott érték a kompetenciamérés tükrében</a:t>
            </a:r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71EAEC8C-B7E9-4716-9023-10967490E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55795-8C05-4838-A3B4-CE5E9E0528D4}" type="slidenum">
              <a:rPr lang="hu-HU" smtClean="0"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64863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/>
              <a:t>ELŐADÁS SZERKEZETE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hu-HU" dirty="0"/>
              <a:t>Előzmények, dilemmák, elméleti megközelítések</a:t>
            </a:r>
          </a:p>
          <a:p>
            <a:pPr marL="514350" indent="-514350">
              <a:buFont typeface="+mj-lt"/>
              <a:buAutoNum type="arabicPeriod"/>
            </a:pPr>
            <a:r>
              <a:rPr lang="hu-HU" dirty="0"/>
              <a:t>Vizsgálat folyamata (kutatási kérdések, minta, adatelemzés módszerei)</a:t>
            </a:r>
          </a:p>
          <a:p>
            <a:pPr marL="514350" indent="-514350">
              <a:buFont typeface="+mj-lt"/>
              <a:buAutoNum type="arabicPeriod"/>
            </a:pPr>
            <a:r>
              <a:rPr lang="hu-HU" dirty="0"/>
              <a:t>Tanulói és intézményi háttérváltozók változása</a:t>
            </a:r>
          </a:p>
          <a:p>
            <a:pPr marL="514350" indent="-514350">
              <a:buFont typeface="+mj-lt"/>
              <a:buAutoNum type="arabicPeriod"/>
            </a:pPr>
            <a:r>
              <a:rPr lang="hu-HU" dirty="0"/>
              <a:t>Matematika- és szövegértés pontszám és Pedagógiai Hozzáadott Érték (PHÉ)</a:t>
            </a:r>
          </a:p>
          <a:p>
            <a:pPr marL="514350" indent="-514350">
              <a:buFont typeface="+mj-lt"/>
              <a:buAutoNum type="arabicPeriod"/>
            </a:pPr>
            <a:r>
              <a:rPr lang="hu-HU" dirty="0" err="1"/>
              <a:t>Intézményenként</a:t>
            </a:r>
            <a:r>
              <a:rPr lang="hu-HU" dirty="0"/>
              <a:t> eltérések</a:t>
            </a:r>
          </a:p>
          <a:p>
            <a:pPr marL="514350" indent="-514350">
              <a:buFont typeface="+mj-lt"/>
              <a:buAutoNum type="arabicPeriod"/>
            </a:pPr>
            <a:r>
              <a:rPr lang="hu-HU" dirty="0"/>
              <a:t>Református többlet? - sajátosságok keresése</a:t>
            </a:r>
          </a:p>
          <a:p>
            <a:pPr marL="971550" lvl="1" indent="-514350">
              <a:buFont typeface="+mj-lt"/>
              <a:buAutoNum type="arabicPeriod"/>
            </a:pPr>
            <a:r>
              <a:rPr lang="hu-HU" dirty="0"/>
              <a:t>Szövegértés?</a:t>
            </a:r>
          </a:p>
          <a:p>
            <a:pPr marL="971550" lvl="1" indent="-514350">
              <a:buFont typeface="+mj-lt"/>
              <a:buAutoNum type="arabicPeriod"/>
            </a:pPr>
            <a:r>
              <a:rPr lang="hu-HU" dirty="0"/>
              <a:t>Tanulói énkép, motiváció?</a:t>
            </a:r>
          </a:p>
          <a:p>
            <a:pPr marL="514350" indent="-514350">
              <a:buFont typeface="+mj-lt"/>
              <a:buAutoNum type="arabicPeriod"/>
            </a:pPr>
            <a:r>
              <a:rPr lang="hu-HU" dirty="0"/>
              <a:t>Következtetések, összegzés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7F985A4B-542E-4C66-8091-8D9ACD95C6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/>
              <a:t>2017. NOVEMBER 17.</a:t>
            </a:r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FDBA0656-22DF-4B02-B7E5-1B0EE7F6D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Kopp Erika: Református hozzáadott érték a kompetenciamérés tükrében</a:t>
            </a:r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87D15674-F618-4700-BABC-03160FE14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55795-8C05-4838-A3B4-CE5E9E0528D4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511083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365126"/>
            <a:ext cx="6836229" cy="621846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hu-HU" b="1" dirty="0"/>
              <a:t>ELŐZMÉNYEK, DILEMMÁK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88571" y="1236322"/>
            <a:ext cx="10990943" cy="5120028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r>
              <a:rPr lang="hu-HU" dirty="0"/>
              <a:t>Eredményességi vizsgálatok jelentőségének növekedése: </a:t>
            </a:r>
            <a:r>
              <a:rPr lang="hu-HU" b="1" dirty="0"/>
              <a:t>tényeken alapuló döntéshozatal </a:t>
            </a:r>
            <a:r>
              <a:rPr lang="hu-HU" sz="2200" dirty="0"/>
              <a:t>(pl. (Nahalka, 2003; </a:t>
            </a:r>
            <a:r>
              <a:rPr lang="hu-HU" sz="2200" dirty="0" err="1"/>
              <a:t>Hattie</a:t>
            </a:r>
            <a:r>
              <a:rPr lang="hu-HU" sz="2200" dirty="0"/>
              <a:t>, 2010; Halász, 2011; </a:t>
            </a:r>
            <a:r>
              <a:rPr lang="hu-HU" sz="2200" dirty="0" err="1"/>
              <a:t>Scheerens</a:t>
            </a:r>
            <a:r>
              <a:rPr lang="hu-HU" sz="2200" dirty="0"/>
              <a:t>, 2015, Halász, 2013; </a:t>
            </a:r>
            <a:r>
              <a:rPr lang="hu-HU" sz="2200" dirty="0" err="1"/>
              <a:t>Hopkins</a:t>
            </a:r>
            <a:r>
              <a:rPr lang="hu-HU" sz="2200" dirty="0"/>
              <a:t>, </a:t>
            </a:r>
            <a:r>
              <a:rPr lang="hu-HU" sz="2200" dirty="0" err="1"/>
              <a:t>Stringfield</a:t>
            </a:r>
            <a:r>
              <a:rPr lang="hu-HU" sz="2200" dirty="0"/>
              <a:t>, </a:t>
            </a:r>
            <a:r>
              <a:rPr lang="hu-HU" sz="2200" dirty="0" err="1"/>
              <a:t>Harris</a:t>
            </a:r>
            <a:r>
              <a:rPr lang="hu-HU" sz="2200" dirty="0"/>
              <a:t>, </a:t>
            </a:r>
            <a:r>
              <a:rPr lang="hu-HU" sz="2200" dirty="0" err="1"/>
              <a:t>Stoll</a:t>
            </a:r>
            <a:r>
              <a:rPr lang="hu-HU" sz="2200" dirty="0"/>
              <a:t>, &amp; </a:t>
            </a:r>
            <a:r>
              <a:rPr lang="hu-HU" sz="2200" dirty="0" err="1"/>
              <a:t>Mackay</a:t>
            </a:r>
            <a:r>
              <a:rPr lang="hu-HU" sz="2200" dirty="0"/>
              <a:t>, 2014) </a:t>
            </a:r>
            <a:r>
              <a:rPr lang="hu-HU" dirty="0"/>
              <a:t>– </a:t>
            </a:r>
            <a:r>
              <a:rPr lang="hu-HU" b="1" dirty="0"/>
              <a:t>egyházi iskolák</a:t>
            </a:r>
            <a:r>
              <a:rPr lang="hu-HU" dirty="0"/>
              <a:t> </a:t>
            </a:r>
            <a:r>
              <a:rPr lang="hu-HU" b="1" dirty="0"/>
              <a:t>sajátos szempontjai</a:t>
            </a:r>
          </a:p>
          <a:p>
            <a:r>
              <a:rPr lang="hu-HU" dirty="0"/>
              <a:t>Egyházi iskolák </a:t>
            </a:r>
            <a:r>
              <a:rPr lang="hu-HU" b="1" dirty="0"/>
              <a:t>teljesítménye: összegző adatok</a:t>
            </a:r>
            <a:endParaRPr lang="hu-HU" dirty="0"/>
          </a:p>
          <a:p>
            <a:r>
              <a:rPr lang="hu-HU" dirty="0"/>
              <a:t>Kompetenciamérések (OKM és PISA) eredményeire épülő előzetes vizsgálatok: </a:t>
            </a:r>
          </a:p>
          <a:p>
            <a:pPr lvl="1"/>
            <a:r>
              <a:rPr lang="hu-HU" b="1" dirty="0"/>
              <a:t>új tanulói csoportok</a:t>
            </a:r>
            <a:r>
              <a:rPr lang="hu-HU" dirty="0"/>
              <a:t> megjelenése </a:t>
            </a:r>
            <a:r>
              <a:rPr lang="hu-HU" sz="2200" dirty="0"/>
              <a:t>(Tomasz, 2017),</a:t>
            </a:r>
            <a:r>
              <a:rPr lang="hu-HU" dirty="0"/>
              <a:t> </a:t>
            </a:r>
          </a:p>
          <a:p>
            <a:pPr lvl="1"/>
            <a:r>
              <a:rPr lang="hu-HU" dirty="0"/>
              <a:t>egyházi </a:t>
            </a:r>
            <a:r>
              <a:rPr lang="hu-HU" b="1" dirty="0"/>
              <a:t>fenntartói csoport heterogénné</a:t>
            </a:r>
            <a:r>
              <a:rPr lang="hu-HU" dirty="0"/>
              <a:t> vált </a:t>
            </a:r>
            <a:r>
              <a:rPr lang="hu-HU" sz="2200" dirty="0"/>
              <a:t>(Hermann és Varga, 2016; Kopp, 2014; Kopp és Vámos, 2016)</a:t>
            </a:r>
            <a:endParaRPr lang="hu-HU" dirty="0"/>
          </a:p>
          <a:p>
            <a:pPr lvl="1"/>
            <a:r>
              <a:rPr lang="hu-HU" dirty="0"/>
              <a:t>egyházi iskolák  </a:t>
            </a:r>
            <a:r>
              <a:rPr lang="hu-HU" b="1" dirty="0"/>
              <a:t>eredményessége</a:t>
            </a:r>
            <a:r>
              <a:rPr lang="hu-HU" dirty="0"/>
              <a:t> a </a:t>
            </a:r>
            <a:r>
              <a:rPr lang="hu-HU" b="1" dirty="0"/>
              <a:t>hátránykompenzációban</a:t>
            </a:r>
            <a:r>
              <a:rPr lang="hu-HU" dirty="0"/>
              <a:t> (</a:t>
            </a:r>
            <a:r>
              <a:rPr lang="hu-HU" sz="2200" dirty="0"/>
              <a:t>Pusztai és Bacskai, 2015, </a:t>
            </a:r>
            <a:r>
              <a:rPr lang="hu-HU" sz="2200" dirty="0" err="1"/>
              <a:t>Csullog</a:t>
            </a:r>
            <a:r>
              <a:rPr lang="hu-HU" sz="2200" dirty="0"/>
              <a:t> és </a:t>
            </a:r>
            <a:r>
              <a:rPr lang="hu-HU" sz="2200" dirty="0" err="1"/>
              <a:t>mtsai</a:t>
            </a:r>
            <a:r>
              <a:rPr lang="hu-HU" sz="2200" dirty="0"/>
              <a:t>, 2014). </a:t>
            </a:r>
            <a:endParaRPr lang="hu-HU" dirty="0"/>
          </a:p>
          <a:p>
            <a:pPr lvl="1"/>
            <a:r>
              <a:rPr lang="hu-HU" dirty="0"/>
              <a:t>Református iskolák tanulói összetételének trendjei </a:t>
            </a:r>
            <a:r>
              <a:rPr lang="hu-HU" sz="2000" dirty="0"/>
              <a:t>(Bánné Mészáros 2015 és 2017)</a:t>
            </a:r>
            <a:endParaRPr lang="hu-HU" dirty="0"/>
          </a:p>
          <a:p>
            <a:endParaRPr lang="hu-HU" dirty="0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A7635F15-623D-4137-8AAB-A04D26E91D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/>
              <a:t>2017. NOVEMBER 17.</a:t>
            </a:r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1E4F4B57-7140-4C9F-9894-5CEA49F705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Kopp Erika: Református hozzáadott érték a kompetenciamérés tükrében</a:t>
            </a:r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96297CFF-622D-4AAB-8E69-6C3111BA0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55795-8C05-4838-A3B4-CE5E9E0528D4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424030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66CB72A-4858-4724-9D41-B62D14683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200" y="205836"/>
            <a:ext cx="11150600" cy="1426796"/>
          </a:xfrm>
        </p:spPr>
        <p:txBody>
          <a:bodyPr/>
          <a:lstStyle/>
          <a:p>
            <a:r>
              <a:rPr lang="hu-HU" b="1" dirty="0"/>
              <a:t>VIZSGÁLAT FOLYAMATA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41D200A-DA40-4365-AAD4-236509B34F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18821"/>
            <a:ext cx="10515600" cy="4351338"/>
          </a:xfrm>
          <a:solidFill>
            <a:schemeClr val="bg1"/>
          </a:solidFill>
        </p:spPr>
        <p:txBody>
          <a:bodyPr>
            <a:normAutofit fontScale="85000" lnSpcReduction="20000"/>
          </a:bodyPr>
          <a:lstStyle/>
          <a:p>
            <a:r>
              <a:rPr lang="hu-HU" dirty="0"/>
              <a:t>Vizsgálat 2017 június – szeptember</a:t>
            </a:r>
          </a:p>
          <a:p>
            <a:r>
              <a:rPr lang="hu-HU" dirty="0"/>
              <a:t>Kutatási kérdések:</a:t>
            </a:r>
          </a:p>
          <a:p>
            <a:pPr lvl="1"/>
            <a:r>
              <a:rPr lang="hu-HU" dirty="0"/>
              <a:t>(K1) Milyen változások mutathatók ki a tanulói teljesítményt befolyásoló egyes tényezőket tekintve a 2010–2015-ig terjedő időszak OKM eredményei alapján? </a:t>
            </a:r>
          </a:p>
          <a:p>
            <a:pPr lvl="1"/>
            <a:r>
              <a:rPr lang="hu-HU" dirty="0"/>
              <a:t>(K2) Milyen a tanulói teljesítmény-változás a 2010–2015-ig terjedő időszak OKM eredményeiben?</a:t>
            </a:r>
          </a:p>
          <a:p>
            <a:pPr lvl="1"/>
            <a:r>
              <a:rPr lang="hu-HU" dirty="0"/>
              <a:t> (K3) Melyek azok az intézmények, melyek a vizsgált időszak átlagában kiemelkedő teljesítményt tudtak felmutatni?</a:t>
            </a:r>
          </a:p>
          <a:p>
            <a:r>
              <a:rPr lang="hu-HU" dirty="0"/>
              <a:t>Minta: tanulói 2010-2016; telephelyi 2010-2014</a:t>
            </a:r>
          </a:p>
          <a:p>
            <a:r>
              <a:rPr lang="hu-HU" dirty="0"/>
              <a:t>Vizsgálati eljárások: leíró és összefüggés-vizsgálatok</a:t>
            </a:r>
          </a:p>
          <a:p>
            <a:r>
              <a:rPr lang="hu-HU" dirty="0"/>
              <a:t>Vizsgált változók: </a:t>
            </a:r>
          </a:p>
          <a:p>
            <a:pPr lvl="1"/>
            <a:r>
              <a:rPr lang="hu-HU" dirty="0"/>
              <a:t>Független változók: felekezet, az intézmény típusa, településtípus, iskolanagyság. </a:t>
            </a:r>
          </a:p>
          <a:p>
            <a:pPr lvl="1"/>
            <a:r>
              <a:rPr lang="hu-HU" dirty="0"/>
              <a:t>Függő változó: a tanulók CSH indexe, SNI, BTME és HHH besorolása, matematika- és szövegértés-teljesítménye és az </a:t>
            </a:r>
            <a:r>
              <a:rPr lang="hu-HU" b="1" dirty="0"/>
              <a:t>átlagos intézményi pedagógiai hozzáadott érték (= növekedési modell, 8-10 évfolyam között végbement teljesítményváltozás)</a:t>
            </a:r>
          </a:p>
          <a:p>
            <a:pPr lvl="1"/>
            <a:endParaRPr lang="hu-HU" dirty="0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532FF819-1431-43E5-B08B-4D0482200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/>
              <a:t>2017. NOVEMBER 17.</a:t>
            </a:r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31AF4C7A-4334-4E13-9D1F-A7031C021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Kopp Erika: Református hozzáadott érték a kompetenciamérés tükrében</a:t>
            </a:r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388461DE-195E-48A4-8B84-9449522BF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55795-8C05-4838-A3B4-CE5E9E0528D4}" type="slidenum">
              <a:rPr lang="hu-HU" smtClean="0"/>
              <a:t>4</a:t>
            </a:fld>
            <a:endParaRPr lang="hu-HU"/>
          </a:p>
        </p:txBody>
      </p:sp>
      <p:graphicFrame>
        <p:nvGraphicFramePr>
          <p:cNvPr id="6" name="Táblázat 5">
            <a:extLst>
              <a:ext uri="{FF2B5EF4-FFF2-40B4-BE49-F238E27FC236}">
                <a16:creationId xmlns:a16="http://schemas.microsoft.com/office/drawing/2014/main" id="{44C9B025-8CED-4646-846D-0E5180B6B9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1757668"/>
              </p:ext>
            </p:extLst>
          </p:nvPr>
        </p:nvGraphicFramePr>
        <p:xfrm>
          <a:off x="3744686" y="1465943"/>
          <a:ext cx="7609117" cy="3091230"/>
        </p:xfrm>
        <a:graphic>
          <a:graphicData uri="http://schemas.openxmlformats.org/drawingml/2006/table">
            <a:tbl>
              <a:tblPr firstRow="1" firstCol="1" bandRow="1">
                <a:tableStyleId>{793D81CF-94F2-401A-BA57-92F5A7B2D0C5}</a:tableStyleId>
              </a:tblPr>
              <a:tblGrid>
                <a:gridCol w="3197107">
                  <a:extLst>
                    <a:ext uri="{9D8B030D-6E8A-4147-A177-3AD203B41FA5}">
                      <a16:colId xmlns:a16="http://schemas.microsoft.com/office/drawing/2014/main" val="1717513901"/>
                    </a:ext>
                  </a:extLst>
                </a:gridCol>
                <a:gridCol w="735335">
                  <a:extLst>
                    <a:ext uri="{9D8B030D-6E8A-4147-A177-3AD203B41FA5}">
                      <a16:colId xmlns:a16="http://schemas.microsoft.com/office/drawing/2014/main" val="1782906634"/>
                    </a:ext>
                  </a:extLst>
                </a:gridCol>
                <a:gridCol w="735335">
                  <a:extLst>
                    <a:ext uri="{9D8B030D-6E8A-4147-A177-3AD203B41FA5}">
                      <a16:colId xmlns:a16="http://schemas.microsoft.com/office/drawing/2014/main" val="1846280804"/>
                    </a:ext>
                  </a:extLst>
                </a:gridCol>
                <a:gridCol w="735335">
                  <a:extLst>
                    <a:ext uri="{9D8B030D-6E8A-4147-A177-3AD203B41FA5}">
                      <a16:colId xmlns:a16="http://schemas.microsoft.com/office/drawing/2014/main" val="260828651"/>
                    </a:ext>
                  </a:extLst>
                </a:gridCol>
                <a:gridCol w="735335">
                  <a:extLst>
                    <a:ext uri="{9D8B030D-6E8A-4147-A177-3AD203B41FA5}">
                      <a16:colId xmlns:a16="http://schemas.microsoft.com/office/drawing/2014/main" val="2622448535"/>
                    </a:ext>
                  </a:extLst>
                </a:gridCol>
                <a:gridCol w="735335">
                  <a:extLst>
                    <a:ext uri="{9D8B030D-6E8A-4147-A177-3AD203B41FA5}">
                      <a16:colId xmlns:a16="http://schemas.microsoft.com/office/drawing/2014/main" val="1354455777"/>
                    </a:ext>
                  </a:extLst>
                </a:gridCol>
                <a:gridCol w="735335">
                  <a:extLst>
                    <a:ext uri="{9D8B030D-6E8A-4147-A177-3AD203B41FA5}">
                      <a16:colId xmlns:a16="http://schemas.microsoft.com/office/drawing/2014/main" val="3603620558"/>
                    </a:ext>
                  </a:extLst>
                </a:gridCol>
              </a:tblGrid>
              <a:tr h="515205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</a:rPr>
                        <a:t>Iskola fenntartója</a:t>
                      </a:r>
                      <a:endParaRPr lang="hu-HU" sz="2000" dirty="0">
                        <a:effectLst/>
                        <a:latin typeface="Century Schoolbook" panose="020406040505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</a:rPr>
                        <a:t>Létszám (fő)</a:t>
                      </a:r>
                      <a:endParaRPr lang="hu-HU" sz="2000" dirty="0">
                        <a:effectLst/>
                        <a:latin typeface="Century Schoolbook" panose="020406040505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1728469"/>
                  </a:ext>
                </a:extLst>
              </a:tr>
              <a:tr h="515205">
                <a:tc vMerge="1">
                  <a:txBody>
                    <a:bodyPr/>
                    <a:lstStyle/>
                    <a:p>
                      <a:pPr algn="ctr"/>
                      <a:endParaRPr lang="hu-HU" sz="1400" dirty="0"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2010</a:t>
                      </a:r>
                      <a:endParaRPr lang="hu-HU" sz="1600" dirty="0">
                        <a:effectLst/>
                        <a:latin typeface="Century Schoolbook" panose="020406040505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2011</a:t>
                      </a:r>
                      <a:endParaRPr lang="hu-HU" sz="1600" dirty="0">
                        <a:effectLst/>
                        <a:latin typeface="Century Schoolbook" panose="020406040505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2012</a:t>
                      </a:r>
                      <a:endParaRPr lang="hu-HU" sz="1600" dirty="0">
                        <a:effectLst/>
                        <a:latin typeface="Century Schoolbook" panose="020406040505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2013</a:t>
                      </a:r>
                      <a:endParaRPr lang="hu-HU" sz="1600" dirty="0">
                        <a:effectLst/>
                        <a:latin typeface="Century Schoolbook" panose="020406040505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2014</a:t>
                      </a:r>
                      <a:endParaRPr lang="hu-HU" sz="1600" dirty="0">
                        <a:effectLst/>
                        <a:latin typeface="Century Schoolbook" panose="020406040505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2015</a:t>
                      </a:r>
                      <a:endParaRPr lang="hu-HU" sz="1600" dirty="0">
                        <a:effectLst/>
                        <a:latin typeface="Century Schoolbook" panose="020406040505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06373433"/>
                  </a:ext>
                </a:extLst>
              </a:tr>
              <a:tr h="5152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Nem egyházi</a:t>
                      </a:r>
                      <a:endParaRPr lang="hu-HU" sz="1600" dirty="0">
                        <a:effectLst/>
                        <a:latin typeface="Century Schoolbook" panose="020406040505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98 662</a:t>
                      </a:r>
                      <a:endParaRPr lang="hu-HU" sz="1600">
                        <a:effectLst/>
                        <a:latin typeface="Century Schoolbook" panose="020406040505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94 395</a:t>
                      </a:r>
                      <a:endParaRPr lang="hu-HU" sz="1600">
                        <a:effectLst/>
                        <a:latin typeface="Century Schoolbook" panose="020406040505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90 581</a:t>
                      </a:r>
                      <a:endParaRPr lang="hu-HU" sz="1600">
                        <a:effectLst/>
                        <a:latin typeface="Century Schoolbook" panose="020406040505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82 440</a:t>
                      </a:r>
                      <a:endParaRPr lang="hu-HU" sz="1600">
                        <a:effectLst/>
                        <a:latin typeface="Century Schoolbook" panose="020406040505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77 816</a:t>
                      </a:r>
                      <a:endParaRPr lang="hu-HU" sz="1600">
                        <a:effectLst/>
                        <a:latin typeface="Century Schoolbook" panose="020406040505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73 095</a:t>
                      </a:r>
                      <a:endParaRPr lang="hu-HU" sz="1600" dirty="0">
                        <a:effectLst/>
                        <a:latin typeface="Century Schoolbook" panose="020406040505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29677881"/>
                  </a:ext>
                </a:extLst>
              </a:tr>
              <a:tr h="5152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Katolikus</a:t>
                      </a:r>
                      <a:endParaRPr lang="hu-HU" sz="1600">
                        <a:effectLst/>
                        <a:latin typeface="Century Schoolbook" panose="020406040505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4 578</a:t>
                      </a:r>
                      <a:endParaRPr lang="hu-HU" sz="1600">
                        <a:effectLst/>
                        <a:latin typeface="Century Schoolbook" panose="020406040505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4 394</a:t>
                      </a:r>
                      <a:endParaRPr lang="hu-HU" sz="1600">
                        <a:effectLst/>
                        <a:latin typeface="Century Schoolbook" panose="020406040505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5 506</a:t>
                      </a:r>
                      <a:endParaRPr lang="hu-HU" sz="1600">
                        <a:effectLst/>
                        <a:latin typeface="Century Schoolbook" panose="020406040505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6 466</a:t>
                      </a:r>
                      <a:endParaRPr lang="hu-HU" sz="1600">
                        <a:effectLst/>
                        <a:latin typeface="Century Schoolbook" panose="020406040505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6 182</a:t>
                      </a:r>
                      <a:endParaRPr lang="hu-HU" sz="1600">
                        <a:effectLst/>
                        <a:latin typeface="Century Schoolbook" panose="020406040505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6 158</a:t>
                      </a:r>
                      <a:endParaRPr lang="hu-HU" sz="1600" dirty="0">
                        <a:effectLst/>
                        <a:latin typeface="Century Schoolbook" panose="020406040505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58445790"/>
                  </a:ext>
                </a:extLst>
              </a:tr>
              <a:tr h="5152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Református</a:t>
                      </a:r>
                      <a:endParaRPr lang="hu-HU" sz="1600">
                        <a:effectLst/>
                        <a:latin typeface="Century Schoolbook" panose="020406040505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2 028</a:t>
                      </a:r>
                      <a:endParaRPr lang="hu-HU" sz="1600">
                        <a:effectLst/>
                        <a:latin typeface="Century Schoolbook" panose="020406040505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1 957</a:t>
                      </a:r>
                      <a:endParaRPr lang="hu-HU" sz="1600">
                        <a:effectLst/>
                        <a:latin typeface="Century Schoolbook" panose="020406040505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2 278</a:t>
                      </a:r>
                      <a:endParaRPr lang="hu-HU" sz="1600">
                        <a:effectLst/>
                        <a:latin typeface="Century Schoolbook" panose="020406040505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2 684</a:t>
                      </a:r>
                      <a:endParaRPr lang="hu-HU" sz="1600">
                        <a:effectLst/>
                        <a:latin typeface="Century Schoolbook" panose="020406040505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2 600</a:t>
                      </a:r>
                      <a:endParaRPr lang="hu-HU" sz="1600">
                        <a:effectLst/>
                        <a:latin typeface="Century Schoolbook" panose="020406040505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2 571</a:t>
                      </a:r>
                      <a:endParaRPr lang="hu-HU" sz="1600" dirty="0">
                        <a:effectLst/>
                        <a:latin typeface="Century Schoolbook" panose="020406040505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48145103"/>
                  </a:ext>
                </a:extLst>
              </a:tr>
              <a:tr h="5152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Evangélikus</a:t>
                      </a:r>
                      <a:endParaRPr lang="hu-HU" sz="1600" dirty="0">
                        <a:effectLst/>
                        <a:latin typeface="Century Schoolbook" panose="020406040505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1 204</a:t>
                      </a:r>
                      <a:endParaRPr lang="hu-HU" sz="1600">
                        <a:effectLst/>
                        <a:latin typeface="Century Schoolbook" panose="020406040505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1 166</a:t>
                      </a:r>
                      <a:endParaRPr lang="hu-HU" sz="1600">
                        <a:effectLst/>
                        <a:latin typeface="Century Schoolbook" panose="020406040505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1 415</a:t>
                      </a:r>
                      <a:endParaRPr lang="hu-HU" sz="1600">
                        <a:effectLst/>
                        <a:latin typeface="Century Schoolbook" panose="020406040505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1 493</a:t>
                      </a:r>
                      <a:endParaRPr lang="hu-HU" sz="1600">
                        <a:effectLst/>
                        <a:latin typeface="Century Schoolbook" panose="020406040505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1 477</a:t>
                      </a:r>
                      <a:endParaRPr lang="hu-HU" sz="1600">
                        <a:effectLst/>
                        <a:latin typeface="Century Schoolbook" panose="020406040505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1 467</a:t>
                      </a:r>
                      <a:endParaRPr lang="hu-HU" sz="1600" dirty="0">
                        <a:effectLst/>
                        <a:latin typeface="Century Schoolbook" panose="020406040505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913116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0656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C7B30E6-0D20-4388-B307-A81A05098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sz="4000" b="1" dirty="0"/>
              <a:t>TANULÓI ÖSSZETÉTEL VÁLTOZÁSAI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E4775466-B9BF-4F3D-98CD-431D142B2A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003467"/>
            <a:ext cx="6172200" cy="4873625"/>
          </a:xfrm>
        </p:spPr>
        <p:txBody>
          <a:bodyPr/>
          <a:lstStyle/>
          <a:p>
            <a:endParaRPr lang="hu-HU" dirty="0"/>
          </a:p>
          <a:p>
            <a:pPr lvl="1"/>
            <a:endParaRPr lang="hu-HU" dirty="0"/>
          </a:p>
        </p:txBody>
      </p:sp>
      <p:sp>
        <p:nvSpPr>
          <p:cNvPr id="8" name="Szöveg helye 7">
            <a:extLst>
              <a:ext uri="{FF2B5EF4-FFF2-40B4-BE49-F238E27FC236}">
                <a16:creationId xmlns:a16="http://schemas.microsoft.com/office/drawing/2014/main" id="{F4B8576A-F317-4179-9A37-C290DD768C6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3200" dirty="0"/>
              <a:t>Családi háttér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3200" dirty="0"/>
              <a:t>HHH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3200" dirty="0"/>
              <a:t>SNI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CBBE2955-4241-4509-93FF-F0712A28B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/>
              <a:t>2017. NOVEMBER 17.</a:t>
            </a:r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10918EB5-FCC5-459E-9303-AC0737880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Kopp Erika: Református hozzáadott érték a kompetenciamérés tükrében</a:t>
            </a:r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C83C5802-D6D2-415F-9356-FE4F065C2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55795-8C05-4838-A3B4-CE5E9E0528D4}" type="slidenum">
              <a:rPr lang="hu-HU" smtClean="0"/>
              <a:t>5</a:t>
            </a:fld>
            <a:endParaRPr lang="hu-HU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046A4D92-3FBE-4327-9270-23D400D559F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02390075"/>
              </p:ext>
            </p:extLst>
          </p:nvPr>
        </p:nvGraphicFramePr>
        <p:xfrm>
          <a:off x="1148813" y="3453481"/>
          <a:ext cx="4291330" cy="24885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8EFB13A0-0516-4FBF-B100-4907C02683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25985648"/>
              </p:ext>
            </p:extLst>
          </p:nvPr>
        </p:nvGraphicFramePr>
        <p:xfrm>
          <a:off x="6069001" y="293980"/>
          <a:ext cx="5545755" cy="3159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0900D1BF-29DB-4F35-A38A-3B4F4520EF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00720443"/>
              </p:ext>
            </p:extLst>
          </p:nvPr>
        </p:nvGraphicFramePr>
        <p:xfrm>
          <a:off x="6111764" y="3648889"/>
          <a:ext cx="5502991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Beszédbuborék: négyszög 10">
            <a:extLst>
              <a:ext uri="{FF2B5EF4-FFF2-40B4-BE49-F238E27FC236}">
                <a16:creationId xmlns:a16="http://schemas.microsoft.com/office/drawing/2014/main" id="{4DC73F3A-55D4-4B84-AAFF-00A9E518848D}"/>
              </a:ext>
            </a:extLst>
          </p:cNvPr>
          <p:cNvSpPr/>
          <p:nvPr/>
        </p:nvSpPr>
        <p:spPr>
          <a:xfrm>
            <a:off x="1162304" y="891953"/>
            <a:ext cx="8204200" cy="3159501"/>
          </a:xfrm>
          <a:prstGeom prst="wedgeRectCallou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800" dirty="0"/>
              <a:t>Tanulók családi háttere kedvezőtlenebb, új iskolák belépése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800" dirty="0"/>
              <a:t>SNI arány  folyamatosan az átlag alatt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800" dirty="0"/>
              <a:t>HHH arány: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2800" dirty="0"/>
              <a:t>besorolás problémái (Tomasz 2015)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2800" dirty="0"/>
              <a:t>Felvállalt feladatnak tűnik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89403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A28C1DF-DADF-4271-8BD4-1B455D2F44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99143"/>
            <a:ext cx="3932237" cy="1600200"/>
          </a:xfrm>
        </p:spPr>
        <p:txBody>
          <a:bodyPr>
            <a:normAutofit/>
          </a:bodyPr>
          <a:lstStyle/>
          <a:p>
            <a:r>
              <a:rPr lang="hu-HU" sz="3600" b="1" dirty="0"/>
              <a:t>TESZTEREDMÉNYEK VÁLTOZÁSAI</a:t>
            </a:r>
          </a:p>
        </p:txBody>
      </p:sp>
      <p:graphicFrame>
        <p:nvGraphicFramePr>
          <p:cNvPr id="7" name="Tartalom helye 6">
            <a:extLst>
              <a:ext uri="{FF2B5EF4-FFF2-40B4-BE49-F238E27FC236}">
                <a16:creationId xmlns:a16="http://schemas.microsoft.com/office/drawing/2014/main" id="{C637C493-1289-4970-A6B3-B87C95785C6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1033365"/>
              </p:ext>
            </p:extLst>
          </p:nvPr>
        </p:nvGraphicFramePr>
        <p:xfrm>
          <a:off x="5618617" y="232682"/>
          <a:ext cx="6181498" cy="31926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Dátum helye 4">
            <a:extLst>
              <a:ext uri="{FF2B5EF4-FFF2-40B4-BE49-F238E27FC236}">
                <a16:creationId xmlns:a16="http://schemas.microsoft.com/office/drawing/2014/main" id="{8D1D20DB-BFC0-4672-A92B-359D4D06E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/>
              <a:t>2017. NOVEMBER 17.</a:t>
            </a:r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D3179C8D-615B-473F-849F-D41A86947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Kopp Erika: Református hozzáadott érték a kompetenciamérés tükrében</a:t>
            </a:r>
          </a:p>
        </p:txBody>
      </p:sp>
      <p:sp>
        <p:nvSpPr>
          <p:cNvPr id="3" name="Dia számának helye 2">
            <a:extLst>
              <a:ext uri="{FF2B5EF4-FFF2-40B4-BE49-F238E27FC236}">
                <a16:creationId xmlns:a16="http://schemas.microsoft.com/office/drawing/2014/main" id="{26267DDB-12EE-41A1-8B63-8C4B22D8E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55795-8C05-4838-A3B4-CE5E9E0528D4}" type="slidenum">
              <a:rPr lang="hu-HU" smtClean="0"/>
              <a:t>6</a:t>
            </a:fld>
            <a:endParaRPr lang="hu-HU"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6B22F2FB-1976-4EB9-BEEA-537210A76D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08821949"/>
              </p:ext>
            </p:extLst>
          </p:nvPr>
        </p:nvGraphicFramePr>
        <p:xfrm>
          <a:off x="5618617" y="3273595"/>
          <a:ext cx="6185127" cy="32345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EA6AC554-B3B0-49FD-BAA8-F26779B3B1B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0388355"/>
              </p:ext>
            </p:extLst>
          </p:nvPr>
        </p:nvGraphicFramePr>
        <p:xfrm>
          <a:off x="200025" y="2586975"/>
          <a:ext cx="4572000" cy="30060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Beszédbuborék: négyszög 14">
            <a:extLst>
              <a:ext uri="{FF2B5EF4-FFF2-40B4-BE49-F238E27FC236}">
                <a16:creationId xmlns:a16="http://schemas.microsoft.com/office/drawing/2014/main" id="{3D3362E0-F8FE-4B88-93EF-F4068978559C}"/>
              </a:ext>
            </a:extLst>
          </p:cNvPr>
          <p:cNvSpPr/>
          <p:nvPr/>
        </p:nvSpPr>
        <p:spPr>
          <a:xfrm>
            <a:off x="666864" y="399143"/>
            <a:ext cx="9056914" cy="2917371"/>
          </a:xfrm>
          <a:prstGeom prst="wedgeRectCallou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800" dirty="0"/>
              <a:t>Teszteredmények csökkennek, de nem számottevően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800" dirty="0"/>
              <a:t>PHÉ, mint 8. osztályos eredményhez képest végbement  fejlődés javul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800" dirty="0"/>
              <a:t>= intézmények érzékelik a fejlesztési feladatokat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800" dirty="0"/>
              <a:t>Fenntartóváltás követhető az eredményességben</a:t>
            </a:r>
          </a:p>
          <a:p>
            <a:pPr algn="ctr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89048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ím 7">
            <a:extLst>
              <a:ext uri="{FF2B5EF4-FFF2-40B4-BE49-F238E27FC236}">
                <a16:creationId xmlns:a16="http://schemas.microsoft.com/office/drawing/2014/main" id="{778BB7A1-77E8-4952-8E16-0D987B96E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694" y="5646543"/>
            <a:ext cx="11202935" cy="93296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600" b="1" dirty="0"/>
              <a:t>ELTÉRÉSEK INTÉZMÉNYENKÉNT</a:t>
            </a:r>
            <a:r>
              <a:rPr lang="hu-HU" sz="3600" b="1" dirty="0"/>
              <a:t> (2014-16 eredmények átlaga)</a:t>
            </a:r>
            <a:endParaRPr lang="en-US" sz="3600" b="1" dirty="0"/>
          </a:p>
        </p:txBody>
      </p:sp>
      <p:pic>
        <p:nvPicPr>
          <p:cNvPr id="11" name="Tartalom helye 10">
            <a:extLst>
              <a:ext uri="{FF2B5EF4-FFF2-40B4-BE49-F238E27FC236}">
                <a16:creationId xmlns:a16="http://schemas.microsoft.com/office/drawing/2014/main" id="{3896FC26-8E4D-4752-B3B9-373C5B1CED81}"/>
              </a:ext>
            </a:extLst>
          </p:cNvPr>
          <p:cNvPicPr>
            <a:picLocks noGrp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470" b="32889"/>
          <a:stretch/>
        </p:blipFill>
        <p:spPr bwMode="auto">
          <a:xfrm>
            <a:off x="320040" y="543835"/>
            <a:ext cx="5572760" cy="4768394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Tartalom helye 11">
            <a:extLst>
              <a:ext uri="{FF2B5EF4-FFF2-40B4-BE49-F238E27FC236}">
                <a16:creationId xmlns:a16="http://schemas.microsoft.com/office/drawing/2014/main" id="{891CC013-D762-48A0-88AA-4E002FCF8646}"/>
              </a:ext>
            </a:extLst>
          </p:cNvPr>
          <p:cNvPicPr>
            <a:picLocks noGrp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877" b="34217"/>
          <a:stretch/>
        </p:blipFill>
        <p:spPr bwMode="auto">
          <a:xfrm>
            <a:off x="6416043" y="571881"/>
            <a:ext cx="5455917" cy="4769376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Dátum helye 4">
            <a:extLst>
              <a:ext uri="{FF2B5EF4-FFF2-40B4-BE49-F238E27FC236}">
                <a16:creationId xmlns:a16="http://schemas.microsoft.com/office/drawing/2014/main" id="{2F655693-03A2-44C9-A4A1-60A3F9D37C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2430"/>
            <a:ext cx="2743200" cy="34747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2017. NOVEMBER 17.</a:t>
            </a:r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633047ED-2CDF-4B7C-9482-63E734839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22430"/>
            <a:ext cx="4114800" cy="34747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Kopp Erika: Református hozzáadott érték a kompetenciamérés tükrében</a:t>
            </a:r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E0230F6E-85B5-4BAB-811D-FABADEB62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22430"/>
            <a:ext cx="2743200" cy="34747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3EB55795-8C05-4838-A3B4-CE5E9E0528D4}" type="slidenum">
              <a:rPr lang="en-US" smtClean="0"/>
              <a:pPr>
                <a:spcAft>
                  <a:spcPts val="600"/>
                </a:spcAft>
              </a:pPr>
              <a:t>7</a:t>
            </a:fld>
            <a:endParaRPr lang="en-US"/>
          </a:p>
        </p:txBody>
      </p:sp>
      <p:sp>
        <p:nvSpPr>
          <p:cNvPr id="13" name="Beszédbuborék: négyszög 12">
            <a:extLst>
              <a:ext uri="{FF2B5EF4-FFF2-40B4-BE49-F238E27FC236}">
                <a16:creationId xmlns:a16="http://schemas.microsoft.com/office/drawing/2014/main" id="{C6452615-8834-4A50-925D-5B1E768D77FE}"/>
              </a:ext>
            </a:extLst>
          </p:cNvPr>
          <p:cNvSpPr/>
          <p:nvPr/>
        </p:nvSpPr>
        <p:spPr>
          <a:xfrm>
            <a:off x="1059543" y="420914"/>
            <a:ext cx="9564914" cy="3004457"/>
          </a:xfrm>
          <a:prstGeom prst="wedgeRectCallou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800" dirty="0" err="1"/>
              <a:t>Intézményenként</a:t>
            </a:r>
            <a:r>
              <a:rPr lang="hu-HU" sz="2800" dirty="0"/>
              <a:t> jelentős eltérések az eredményességben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800" dirty="0"/>
              <a:t>CSHI-n belül intézmények között jelentős szórás (bár kisebb, mint a rendszer egészében)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800" dirty="0"/>
              <a:t>Kérdés: mit tanulhatnak az intézmények egymástól</a:t>
            </a:r>
          </a:p>
        </p:txBody>
      </p:sp>
    </p:spTree>
    <p:extLst>
      <p:ext uri="{BB962C8B-B14F-4D97-AF65-F5344CB8AC3E}">
        <p14:creationId xmlns:p14="http://schemas.microsoft.com/office/powerpoint/2010/main" val="4142557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9E0DA72-C904-4863-891F-34B071DBE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99143"/>
            <a:ext cx="3932237" cy="1600200"/>
          </a:xfrm>
        </p:spPr>
        <p:txBody>
          <a:bodyPr/>
          <a:lstStyle/>
          <a:p>
            <a:r>
              <a:rPr lang="hu-HU" b="1" dirty="0"/>
              <a:t>PHÉ ALAKULÁSA</a:t>
            </a:r>
          </a:p>
        </p:txBody>
      </p:sp>
      <p:graphicFrame>
        <p:nvGraphicFramePr>
          <p:cNvPr id="8" name="Tartalom helye 7">
            <a:extLst>
              <a:ext uri="{FF2B5EF4-FFF2-40B4-BE49-F238E27FC236}">
                <a16:creationId xmlns:a16="http://schemas.microsoft.com/office/drawing/2014/main" id="{8199F2A2-BFDD-4EAB-BADC-8BAF83744C6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177362"/>
              </p:ext>
            </p:extLst>
          </p:nvPr>
        </p:nvGraphicFramePr>
        <p:xfrm>
          <a:off x="5183188" y="987425"/>
          <a:ext cx="6172200" cy="487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Dátum helye 4">
            <a:extLst>
              <a:ext uri="{FF2B5EF4-FFF2-40B4-BE49-F238E27FC236}">
                <a16:creationId xmlns:a16="http://schemas.microsoft.com/office/drawing/2014/main" id="{12475F33-9E2E-42E5-A09A-62E30A3C08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/>
              <a:t>2017. NOVEMBER 17.</a:t>
            </a:r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FE66F5D5-55D0-4447-BF2A-949CFDF410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Kopp Erika: Református hozzáadott érték a kompetenciamérés tükrében</a:t>
            </a:r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7EBEBD48-986A-41C1-8358-4AE8CFE20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72392"/>
            <a:ext cx="2743200" cy="365125"/>
          </a:xfrm>
        </p:spPr>
        <p:txBody>
          <a:bodyPr/>
          <a:lstStyle/>
          <a:p>
            <a:fld id="{3EB55795-8C05-4838-A3B4-CE5E9E0528D4}" type="slidenum">
              <a:rPr lang="hu-HU" smtClean="0"/>
              <a:t>8</a:t>
            </a:fld>
            <a:endParaRPr lang="hu-HU"/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27388877-4DC3-427F-BF67-30919443EE0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2522388"/>
              </p:ext>
            </p:extLst>
          </p:nvPr>
        </p:nvGraphicFramePr>
        <p:xfrm>
          <a:off x="200025" y="2586975"/>
          <a:ext cx="4572000" cy="30060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Beszédbuborék: négyszög 9">
            <a:extLst>
              <a:ext uri="{FF2B5EF4-FFF2-40B4-BE49-F238E27FC236}">
                <a16:creationId xmlns:a16="http://schemas.microsoft.com/office/drawing/2014/main" id="{38965590-A3D0-486A-86ED-F4C63FB396E7}"/>
              </a:ext>
            </a:extLst>
          </p:cNvPr>
          <p:cNvSpPr/>
          <p:nvPr/>
        </p:nvSpPr>
        <p:spPr>
          <a:xfrm>
            <a:off x="1611085" y="1325168"/>
            <a:ext cx="9942286" cy="3519714"/>
          </a:xfrm>
          <a:prstGeom prst="wedgeRectCallou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3600" dirty="0"/>
              <a:t>Szövegértés eredményessége: egyházi iskolák hagyományos előnye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3600" dirty="0"/>
              <a:t>Itt az eredményesség további javulása várható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3600" dirty="0"/>
              <a:t>Matematika: javulás, de további erősödés szükséges, a trend folytatása</a:t>
            </a:r>
          </a:p>
        </p:txBody>
      </p:sp>
    </p:spTree>
    <p:extLst>
      <p:ext uri="{BB962C8B-B14F-4D97-AF65-F5344CB8AC3E}">
        <p14:creationId xmlns:p14="http://schemas.microsoft.com/office/powerpoint/2010/main" val="1990601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E1651C4-B04B-4BED-8690-B2F502F14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327" y="310243"/>
            <a:ext cx="2208212" cy="950686"/>
          </a:xfrm>
        </p:spPr>
        <p:txBody>
          <a:bodyPr>
            <a:normAutofit fontScale="90000"/>
          </a:bodyPr>
          <a:lstStyle/>
          <a:p>
            <a:r>
              <a:rPr lang="hu-HU" b="1" dirty="0"/>
              <a:t>REFORMÁTUS TÖBBLET?</a:t>
            </a:r>
          </a:p>
        </p:txBody>
      </p:sp>
      <p:graphicFrame>
        <p:nvGraphicFramePr>
          <p:cNvPr id="7" name="Tartalom helye 6">
            <a:extLst>
              <a:ext uri="{FF2B5EF4-FFF2-40B4-BE49-F238E27FC236}">
                <a16:creationId xmlns:a16="http://schemas.microsoft.com/office/drawing/2014/main" id="{5CD42182-59F2-4691-8945-8EB91AB85B8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2556207"/>
              </p:ext>
            </p:extLst>
          </p:nvPr>
        </p:nvGraphicFramePr>
        <p:xfrm>
          <a:off x="3048001" y="145143"/>
          <a:ext cx="8307387" cy="57159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zöveg helye 3">
            <a:extLst>
              <a:ext uri="{FF2B5EF4-FFF2-40B4-BE49-F238E27FC236}">
                <a16:creationId xmlns:a16="http://schemas.microsoft.com/office/drawing/2014/main" id="{979EB6D0-3274-41C7-81EF-CA5E842EF4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5143" y="2115458"/>
            <a:ext cx="2902858" cy="3811588"/>
          </a:xfrm>
        </p:spPr>
        <p:txBody>
          <a:bodyPr>
            <a:normAutofit/>
          </a:bodyPr>
          <a:lstStyle/>
          <a:p>
            <a:r>
              <a:rPr lang="hu-HU" sz="2800" dirty="0"/>
              <a:t>Kérdés: </a:t>
            </a:r>
          </a:p>
          <a:p>
            <a:r>
              <a:rPr lang="hu-HU" sz="2800" b="1" dirty="0"/>
              <a:t>Mi az a legmagasabb iskolai végzettség, amelyet szeretnél elérni?</a:t>
            </a:r>
            <a:r>
              <a:rPr lang="hu-HU" sz="2800" dirty="0"/>
              <a:t> 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45AB5324-F760-400C-8061-F77B36782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/>
              <a:t>2017. NOVEMBER 17.</a:t>
            </a:r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FB11BB1E-2091-4E3C-A32F-873B83B44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Kopp Erika: Református hozzáadott érték a kompetenciamérés tükrében</a:t>
            </a:r>
          </a:p>
        </p:txBody>
      </p:sp>
      <p:sp>
        <p:nvSpPr>
          <p:cNvPr id="8" name="Dia számának helye 7">
            <a:extLst>
              <a:ext uri="{FF2B5EF4-FFF2-40B4-BE49-F238E27FC236}">
                <a16:creationId xmlns:a16="http://schemas.microsoft.com/office/drawing/2014/main" id="{4DAE90F3-2B9A-4526-98B3-A7502873D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55795-8C05-4838-A3B4-CE5E9E0528D4}" type="slidenum">
              <a:rPr lang="hu-HU" smtClean="0"/>
              <a:t>9</a:t>
            </a:fld>
            <a:endParaRPr lang="hu-HU"/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0CD4D7BF-F25E-4056-8B2D-66C14F815973}"/>
              </a:ext>
            </a:extLst>
          </p:cNvPr>
          <p:cNvSpPr txBox="1"/>
          <p:nvPr/>
        </p:nvSpPr>
        <p:spPr>
          <a:xfrm>
            <a:off x="566058" y="4601029"/>
            <a:ext cx="49638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Motiváció kérdései, tanulói célok, tanulói énkép (Józsa 2007, Fejes és Józsa 2007)</a:t>
            </a:r>
          </a:p>
          <a:p>
            <a:endParaRPr lang="hu-HU" dirty="0"/>
          </a:p>
        </p:txBody>
      </p:sp>
      <p:sp>
        <p:nvSpPr>
          <p:cNvPr id="10" name="Beszédbuborék: négyszög 9">
            <a:extLst>
              <a:ext uri="{FF2B5EF4-FFF2-40B4-BE49-F238E27FC236}">
                <a16:creationId xmlns:a16="http://schemas.microsoft.com/office/drawing/2014/main" id="{EDE92FF0-C824-4100-A17B-D873ED6DDD03}"/>
              </a:ext>
            </a:extLst>
          </p:cNvPr>
          <p:cNvSpPr/>
          <p:nvPr/>
        </p:nvSpPr>
        <p:spPr>
          <a:xfrm>
            <a:off x="449943" y="4659086"/>
            <a:ext cx="7141028" cy="1514021"/>
          </a:xfrm>
          <a:prstGeom prst="wedgeRectCallout">
            <a:avLst>
              <a:gd name="adj1" fmla="val 67652"/>
              <a:gd name="adj2" fmla="val -136933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2800"/>
              <a:t>Motiváció kérdései, tanulói célok, tanulói énkép (Józsa 2007, Fejes és Józsa 2007)</a:t>
            </a:r>
            <a:endParaRPr lang="hu-HU" sz="2800" dirty="0"/>
          </a:p>
        </p:txBody>
      </p:sp>
      <p:pic>
        <p:nvPicPr>
          <p:cNvPr id="13" name="Kép 12">
            <a:extLst>
              <a:ext uri="{FF2B5EF4-FFF2-40B4-BE49-F238E27FC236}">
                <a16:creationId xmlns:a16="http://schemas.microsoft.com/office/drawing/2014/main" id="{B07F3939-C695-4FF4-8639-6CBEBD9565D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52" r="9139" b="5931"/>
          <a:stretch/>
        </p:blipFill>
        <p:spPr>
          <a:xfrm>
            <a:off x="2840644" y="137205"/>
            <a:ext cx="8174639" cy="5112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633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3563</TotalTime>
  <Words>995</Words>
  <Application>Microsoft Office PowerPoint</Application>
  <PresentationFormat>Szélesvásznú</PresentationFormat>
  <Paragraphs>173</Paragraphs>
  <Slides>13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Century Schoolbook</vt:lpstr>
      <vt:lpstr>Times New Roman</vt:lpstr>
      <vt:lpstr>Office Theme</vt:lpstr>
      <vt:lpstr>Református hozzáadott érték a kompetenciamérés tükrében</vt:lpstr>
      <vt:lpstr>ELŐADÁS SZERKEZETE</vt:lpstr>
      <vt:lpstr>ELŐZMÉNYEK, DILEMMÁK </vt:lpstr>
      <vt:lpstr>VIZSGÁLAT FOLYAMATA</vt:lpstr>
      <vt:lpstr>TANULÓI ÖSSZETÉTEL VÁLTOZÁSAI</vt:lpstr>
      <vt:lpstr>TESZTEREDMÉNYEK VÁLTOZÁSAI</vt:lpstr>
      <vt:lpstr>ELTÉRÉSEK INTÉZMÉNYENKÉNT (2014-16 eredmények átlaga)</vt:lpstr>
      <vt:lpstr>PHÉ ALAKULÁSA</vt:lpstr>
      <vt:lpstr>REFORMÁTUS TÖBBLET?</vt:lpstr>
      <vt:lpstr>KÖVETKEZTETÉSEK, ÖSSZEGZÉS</vt:lpstr>
      <vt:lpstr>HIVATKOZÁSOK</vt:lpstr>
      <vt:lpstr>Köszönöm a figyelmet!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Farkas Judit</dc:creator>
  <cp:lastModifiedBy>Farkas Judit</cp:lastModifiedBy>
  <cp:revision>33</cp:revision>
  <dcterms:created xsi:type="dcterms:W3CDTF">2017-10-10T13:16:59Z</dcterms:created>
  <dcterms:modified xsi:type="dcterms:W3CDTF">2017-11-22T09:38:00Z</dcterms:modified>
</cp:coreProperties>
</file>