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&lt;header&gt;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en-US"/>
              <a:t>&lt;footer&gt;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F141B191-2161-4131-8191-01012191B1F1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850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31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1515111-E1F1-4191-8141-9101815121D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" name="CustomShape 2"/>
          <p:cNvSpPr/>
          <p:nvPr/>
        </p:nvSpPr>
        <p:spPr>
          <a:xfrm>
            <a:off x="64080" y="69840"/>
            <a:ext cx="9012600" cy="669276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" name="CustomShape 4"/>
          <p:cNvSpPr/>
          <p:nvPr/>
        </p:nvSpPr>
        <p:spPr>
          <a:xfrm>
            <a:off x="65160" y="69840"/>
            <a:ext cx="9012600" cy="669132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4" name="CustomShape 5"/>
          <p:cNvSpPr/>
          <p:nvPr/>
        </p:nvSpPr>
        <p:spPr>
          <a:xfrm>
            <a:off x="63000" y="1449360"/>
            <a:ext cx="9020880" cy="1526760"/>
          </a:xfrm>
          <a:prstGeom prst="rect">
            <a:avLst/>
          </a:prstGeom>
          <a:solidFill>
            <a:srgbClr val="D34817"/>
          </a:solidFill>
        </p:spPr>
      </p:sp>
      <p:sp>
        <p:nvSpPr>
          <p:cNvPr id="5" name="CustomShape 6"/>
          <p:cNvSpPr/>
          <p:nvPr/>
        </p:nvSpPr>
        <p:spPr>
          <a:xfrm>
            <a:off x="63000" y="1396800"/>
            <a:ext cx="9020880" cy="119880"/>
          </a:xfrm>
          <a:prstGeom prst="rect">
            <a:avLst/>
          </a:prstGeom>
          <a:solidFill>
            <a:srgbClr val="E5B1AB"/>
          </a:solidFill>
        </p:spPr>
      </p:sp>
      <p:sp>
        <p:nvSpPr>
          <p:cNvPr id="6" name="CustomShape 7"/>
          <p:cNvSpPr/>
          <p:nvPr/>
        </p:nvSpPr>
        <p:spPr>
          <a:xfrm>
            <a:off x="63000" y="2976480"/>
            <a:ext cx="9020880" cy="109800"/>
          </a:xfrm>
          <a:prstGeom prst="rect">
            <a:avLst/>
          </a:prstGeom>
          <a:solidFill>
            <a:srgbClr val="918485"/>
          </a:solidFill>
        </p:spPr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1680" cy="114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2" name="CustomShape 2"/>
          <p:cNvSpPr/>
          <p:nvPr/>
        </p:nvSpPr>
        <p:spPr>
          <a:xfrm>
            <a:off x="64080" y="69840"/>
            <a:ext cx="9012600" cy="669276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295280" y="3200400"/>
            <a:ext cx="6400080" cy="15994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en-US" sz="2400" dirty="0" err="1" smtClean="0">
                <a:solidFill>
                  <a:srgbClr val="696464"/>
                </a:solidFill>
                <a:latin typeface="Perpetua"/>
              </a:rPr>
              <a:t>Kárpát</a:t>
            </a:r>
            <a:r>
              <a:rPr lang="hu-HU" sz="2400" dirty="0" smtClean="0">
                <a:solidFill>
                  <a:srgbClr val="696464"/>
                </a:solidFill>
                <a:latin typeface="Perpetua"/>
              </a:rPr>
              <a:t>-</a:t>
            </a:r>
            <a:r>
              <a:rPr lang="en-US" sz="2400" dirty="0" err="1" smtClean="0">
                <a:solidFill>
                  <a:srgbClr val="696464"/>
                </a:solidFill>
                <a:latin typeface="Perpetua"/>
              </a:rPr>
              <a:t>medencei</a:t>
            </a:r>
            <a:r>
              <a:rPr lang="en-US" sz="2400" dirty="0" smtClean="0">
                <a:solidFill>
                  <a:srgbClr val="696464"/>
                </a:solidFill>
                <a:latin typeface="Perpetua"/>
              </a:rPr>
              <a:t> </a:t>
            </a:r>
            <a:r>
              <a:rPr lang="en-US" sz="2400" dirty="0" err="1">
                <a:solidFill>
                  <a:srgbClr val="696464"/>
                </a:solidFill>
                <a:latin typeface="Perpetua"/>
              </a:rPr>
              <a:t>Ifjúsági</a:t>
            </a:r>
            <a:r>
              <a:rPr lang="en-US" sz="2400" dirty="0">
                <a:solidFill>
                  <a:srgbClr val="696464"/>
                </a:solidFill>
                <a:latin typeface="Perpetua"/>
              </a:rPr>
              <a:t> </a:t>
            </a:r>
            <a:r>
              <a:rPr lang="en-US" sz="2400" dirty="0" err="1">
                <a:solidFill>
                  <a:srgbClr val="696464"/>
                </a:solidFill>
                <a:latin typeface="Perpetua"/>
              </a:rPr>
              <a:t>Imaéjjel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rgbClr val="696464"/>
                </a:solidFill>
                <a:latin typeface="Perpetua"/>
              </a:rPr>
              <a:t>2014. </a:t>
            </a:r>
            <a:r>
              <a:rPr lang="en-US" sz="2400" dirty="0" err="1">
                <a:solidFill>
                  <a:srgbClr val="696464"/>
                </a:solidFill>
                <a:latin typeface="Perpetua"/>
              </a:rPr>
              <a:t>október</a:t>
            </a:r>
            <a:r>
              <a:rPr lang="en-US" sz="2400" dirty="0">
                <a:solidFill>
                  <a:srgbClr val="696464"/>
                </a:solidFill>
                <a:latin typeface="Perpetua"/>
              </a:rPr>
              <a:t> 10.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rgbClr val="696464"/>
                </a:solidFill>
                <a:latin typeface="Perpetua"/>
              </a:rPr>
              <a:t>(</a:t>
            </a:r>
            <a:r>
              <a:rPr lang="en-US" sz="2400" dirty="0" err="1">
                <a:solidFill>
                  <a:srgbClr val="696464"/>
                </a:solidFill>
                <a:latin typeface="Perpetua"/>
              </a:rPr>
              <a:t>eredetileg</a:t>
            </a:r>
            <a:r>
              <a:rPr lang="en-US" sz="2400" dirty="0" smtClean="0">
                <a:solidFill>
                  <a:srgbClr val="696464"/>
                </a:solidFill>
                <a:latin typeface="Perpetua"/>
              </a:rPr>
              <a:t>:</a:t>
            </a:r>
            <a:r>
              <a:rPr lang="hu-HU" sz="2400" dirty="0" smtClean="0">
                <a:solidFill>
                  <a:srgbClr val="696464"/>
                </a:solidFill>
                <a:latin typeface="Perpetua"/>
              </a:rPr>
              <a:t> </a:t>
            </a:r>
            <a:r>
              <a:rPr lang="en-US" sz="2400" dirty="0" err="1" smtClean="0">
                <a:solidFill>
                  <a:srgbClr val="696464"/>
                </a:solidFill>
                <a:latin typeface="Perpetua"/>
              </a:rPr>
              <a:t>Bartha</a:t>
            </a:r>
            <a:r>
              <a:rPr lang="en-US" sz="2400" dirty="0" smtClean="0">
                <a:solidFill>
                  <a:srgbClr val="696464"/>
                </a:solidFill>
                <a:latin typeface="Perpetua"/>
              </a:rPr>
              <a:t> </a:t>
            </a:r>
            <a:r>
              <a:rPr lang="en-US" sz="2400" dirty="0" err="1">
                <a:solidFill>
                  <a:srgbClr val="696464"/>
                </a:solidFill>
                <a:latin typeface="Perpetua"/>
              </a:rPr>
              <a:t>Éva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rgbClr val="696464"/>
                </a:solidFill>
                <a:latin typeface="Perpetua"/>
              </a:rPr>
              <a:t>   </a:t>
            </a:r>
            <a:r>
              <a:rPr lang="en-US" sz="2400" dirty="0" err="1">
                <a:solidFill>
                  <a:srgbClr val="696464"/>
                </a:solidFill>
                <a:latin typeface="Perpetua"/>
              </a:rPr>
              <a:t>Bucsin</a:t>
            </a:r>
            <a:r>
              <a:rPr lang="en-US" sz="2400" dirty="0">
                <a:solidFill>
                  <a:srgbClr val="696464"/>
                </a:solidFill>
                <a:latin typeface="Perpetua"/>
              </a:rPr>
              <a:t> 2014.08.09.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rgbClr val="696464"/>
                </a:solidFill>
                <a:latin typeface="Perpetua"/>
              </a:rPr>
              <a:t>				          20+ &amp; </a:t>
            </a:r>
            <a:r>
              <a:rPr lang="en-US" sz="2400" dirty="0" err="1">
                <a:solidFill>
                  <a:srgbClr val="696464"/>
                </a:solidFill>
                <a:latin typeface="Perpetua"/>
              </a:rPr>
              <a:t>Genézius</a:t>
            </a:r>
            <a:r>
              <a:rPr lang="en-US" sz="2400" dirty="0">
                <a:solidFill>
                  <a:srgbClr val="696464"/>
                </a:solidFill>
                <a:latin typeface="Perpetua"/>
              </a:rPr>
              <a:t>)  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2"/>
          <p:cNvSpPr/>
          <p:nvPr/>
        </p:nvSpPr>
        <p:spPr>
          <a:xfrm>
            <a:off x="457200" y="1505880"/>
            <a:ext cx="8228880" cy="1469160"/>
          </a:xfrm>
          <a:prstGeom prst="rect">
            <a:avLst/>
          </a:prstGeom>
        </p:spPr>
        <p:txBody>
          <a:bodyPr lIns="90000" tIns="45000" rIns="90000" bIns="91440" anchor="ctr"/>
          <a:lstStyle/>
          <a:p>
            <a:pPr algn="ctr">
              <a:lnSpc>
                <a:spcPct val="100000"/>
              </a:lnSpc>
            </a:pPr>
            <a:r>
              <a:rPr lang="en-US" sz="6600">
                <a:solidFill>
                  <a:srgbClr val="FFFFFF"/>
                </a:solidFill>
                <a:latin typeface="Franklin Gothic Book"/>
              </a:rPr>
              <a:t>Az illúziótól az imáig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696464"/>
                </a:solidFill>
                <a:latin typeface="Franklin Gothic Book"/>
              </a:rPr>
              <a:t>Az ima paradoxonja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ima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lélegzése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bennünk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amely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által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részeseivé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válunk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belső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életének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meghittségének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Komoly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erőfeszítést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igényel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miközben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csak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ajándékba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kaphatjuk</a:t>
            </a:r>
            <a:r>
              <a:rPr lang="hu-HU" sz="2600" dirty="0">
                <a:solidFill>
                  <a:srgbClr val="000000"/>
                </a:solidFill>
                <a:latin typeface="Perpetua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lehet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betervezni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beszervezni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manipulálni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viszont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önfegyelem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nélkül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részesedhetünk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belőle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696464"/>
                </a:solidFill>
                <a:latin typeface="Franklin Gothic Book"/>
              </a:rPr>
              <a:t>Táncba hívás, perichorészisz</a:t>
            </a:r>
            <a:endParaRPr/>
          </a:p>
        </p:txBody>
      </p:sp>
      <p:pic>
        <p:nvPicPr>
          <p:cNvPr id="10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204000" y="1989000"/>
            <a:ext cx="3239640" cy="3142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r>
              <a:rPr lang="en-US" sz="4000" b="1">
                <a:solidFill>
                  <a:srgbClr val="696464"/>
                </a:solidFill>
                <a:latin typeface="Franklin Gothic Book"/>
              </a:rPr>
              <a:t>Perikorézis és kapcsolat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A 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„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teljes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szeretet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”, a 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„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másik</a:t>
            </a:r>
            <a:r>
              <a:rPr lang="hu-HU" sz="2600" dirty="0">
                <a:solidFill>
                  <a:srgbClr val="000000"/>
                </a:solidFill>
                <a:latin typeface="Perpetua"/>
              </a:rPr>
              <a:t>-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központú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”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őszinte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elfogadás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kizárja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kapcsolatból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félelmet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rejtőzködés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igényét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kapcsolat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tagjai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ismerik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egymást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teljesen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ismer</a:t>
            </a:r>
            <a:r>
              <a:rPr lang="hu-HU" sz="2600" dirty="0" err="1" smtClean="0">
                <a:solidFill>
                  <a:srgbClr val="000000"/>
                </a:solidFill>
                <a:latin typeface="Perpetua"/>
              </a:rPr>
              <a:t>tek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.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szeretetnek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e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szabadságában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jön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létre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meghitt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közösség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amikor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kapcsolat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tagjai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teljesen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őszinték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nyitottak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valódi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önmaguk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;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teljes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egységben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harmóniában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vannak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egymással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Olyan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egység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amely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egyikük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egyéni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azonosságát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csorbítja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Amikor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egyikük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sír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másik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érzi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könny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ízét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Ilyen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közösség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tökéletesen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egyedül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Atya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Fiú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Szentlélek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hármas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kapcsolatában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valósul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meg.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akar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bennünket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ebből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kizárni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696464"/>
                </a:solidFill>
                <a:latin typeface="Franklin Gothic Book"/>
              </a:rPr>
              <a:t>Az ima paradoxonja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Túlmutat önmagunkon. </a:t>
            </a: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Gyakran segédeszköznek használjuk, sokan a gyengeség jeleként tekintenek rá.</a:t>
            </a: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Istent saját hasonlatosságunkra teremtjük, saját szükségleteinkhez, érdekeinkhez igazítjuk. </a:t>
            </a: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Ha az Isten feltételei mellett nyújtjuk kezünket Isten felé, akkor az ima eltérít saját gondolatainktól, a saját szűkösségeinken túlvisz.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r>
              <a:rPr lang="en-US" sz="4000" b="1">
                <a:solidFill>
                  <a:srgbClr val="696464"/>
                </a:solidFill>
                <a:latin typeface="Franklin Gothic Book"/>
              </a:rPr>
              <a:t>Isten hiánya és jelenléte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„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túl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”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van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 –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túl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szívünkön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elménken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túl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érzéseinken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gondolatainkon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túl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várakozásainkon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vágyainkon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túl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életünket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alkotó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összes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eseményen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élményen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is.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Mindezeknek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mégis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Ő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középpontja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696464"/>
                </a:solidFill>
                <a:latin typeface="Franklin Gothic Book"/>
              </a:rPr>
              <a:t>Isten hiánya és jelenléte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„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miért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hagytál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el,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miért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maradsz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távol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megmentésemtől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panaszos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énekemtől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?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Szólítlak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nappal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s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hallod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szólítlak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éjjel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s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adsz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feleletet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Mégis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Szent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aki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Izrael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szentélyében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lakik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Atyáink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benned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reménykedtek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reméltek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s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megszabadítottad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őket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Hozzád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kiáltottak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megmenekültek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benned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bíztak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csalatkoztak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.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”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						(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Zsolt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22,2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–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6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696464"/>
                </a:solidFill>
                <a:latin typeface="Franklin Gothic Book"/>
              </a:rPr>
              <a:t>Isten hiánya és jelenléte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A végtelen magány és a végső elfogadás találkozása.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A teljes üresség pillanatában minden beteljesedett.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A halál megtapasztalása közben az élet nyert megerősítést.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Ahol Isten hiánya a leghangosabb kifejezésre talált, jelenléte ott mutatkozott meg a legmélyebb formában.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696464"/>
                </a:solidFill>
                <a:latin typeface="Franklin Gothic Book"/>
              </a:rPr>
              <a:t>Türelem és reményteli várakozás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„Istenem, Istenem, téged kereslek, 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utánad szomjazik a lelkem!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Érted sóvárog a testem, mint a száraz, tikkadt, kiaszott föld. 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Téged keres tekintetem a szent sátorban, 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Hogy erődet és dicsőségedet megláthassam.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696464"/>
                </a:solidFill>
                <a:latin typeface="Franklin Gothic Book"/>
              </a:rPr>
              <a:t>Türelem és reményteli várakozás</a:t>
            </a:r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Mert kegyelmed többet ér, mint az élet, 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ajkam dicséretet zeng neked. 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Magasztallak egész életemen át, 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s nevedben emelem imára a kezem. 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Lelkem eltelik veled, mint zsírral és velővel, 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s a szám ujjongó örömmel mond dicséretet. 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Perpetua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696464"/>
                </a:solidFill>
                <a:latin typeface="Franklin Gothic Book"/>
              </a:rPr>
              <a:t>Türelem és reményteli várakozás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Fekhelyemen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rólad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elmélkedem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éjjel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virrasztva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feléd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száll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lelkem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Valóban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lettél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gyámolóm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szárnyad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oltalmában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vigadozom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Lelkem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hozzád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ragaszkodik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jobbod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szilárdan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tart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engem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.”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						(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Zsolt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63,2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–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9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152640"/>
            <a:ext cx="7210440" cy="13708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696464"/>
                </a:solidFill>
                <a:latin typeface="Franklin Gothic Book"/>
              </a:rPr>
              <a:t>Ima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Ami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legközelebb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áll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hozzánk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,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legnehezebb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kifejezni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megmagyarázni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csak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szerelmesekre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művészekre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igaz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hanem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imára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is. 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Könnyen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fölösleges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babonás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tevékenységnek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tűnhet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Ha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mozdulunk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el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illúziótól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ima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fel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é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erkölcsileg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tiszteletre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méltó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élet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ájtatos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díszeivé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válunk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en-US" sz="4000">
                <a:solidFill>
                  <a:srgbClr val="696464"/>
                </a:solidFill>
                <a:latin typeface="Franklin Gothic Book"/>
              </a:rPr>
              <a:t>Ima</a:t>
            </a:r>
            <a:endParaRPr/>
          </a:p>
        </p:txBody>
      </p:sp>
      <p:sp>
        <p:nvSpPr>
          <p:cNvPr id="121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Luther: 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„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kegyelem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annak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megtapasztalása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hogy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minden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tapasztalattól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megszabadulunk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.”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egyik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egyházatya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mondta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: 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„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Amikor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tolvajok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közelednek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házhoz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hogy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belopózzanak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lopjanak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s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beszédet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hallanak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odabent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mernek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bemászni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.”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Ugyanígy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amikor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ellenségeink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megpróbálnak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belopózni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lelkünkbe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birtokba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vennék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körülöttünk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ólálkodnak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de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félnek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belépni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amikor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hallják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imát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 bensőnkből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r>
              <a:rPr lang="en-US" sz="4000" b="1">
                <a:solidFill>
                  <a:srgbClr val="696464"/>
                </a:solidFill>
                <a:latin typeface="Franklin Gothic Book"/>
              </a:rPr>
              <a:t>Közösség és ima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A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Tábor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hegy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Getszemáni-kert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dicsőség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helye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–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gyötrelem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helye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r>
              <a:rPr lang="en-US" sz="4000" b="1">
                <a:solidFill>
                  <a:srgbClr val="696464"/>
                </a:solidFill>
                <a:latin typeface="Franklin Gothic Book"/>
              </a:rPr>
              <a:t>Egy Isten formálta nép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25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keresztény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közösség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alapja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családi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kötelék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társadalmi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gazdasági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egyenlőség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is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közös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elnyomatás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bántalom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pedig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kölcsönös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vonzalom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vagy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azonos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hullámhossz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nemzeti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hovatartozás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hanem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isteni</a:t>
            </a:r>
            <a:r>
              <a:rPr lang="en-US" sz="2600" i="1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hívás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Közösség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amelyet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régi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világból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kihívtak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újba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ima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közösség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nyelve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egyéni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ima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közösségi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ima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választható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el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egymástól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696464"/>
                </a:solidFill>
                <a:latin typeface="Franklin Gothic Book"/>
              </a:rPr>
              <a:t>Három kéznyújtás </a:t>
            </a:r>
            <a:endParaRPr/>
          </a:p>
        </p:txBody>
      </p:sp>
      <p:sp>
        <p:nvSpPr>
          <p:cNvPr id="127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kell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letagadnunk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megkerülnünk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magányunkat</a:t>
            </a:r>
            <a:r>
              <a:rPr lang="en-US" sz="2600" i="1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ellenséges</a:t>
            </a:r>
            <a:r>
              <a:rPr lang="en-US" sz="2600" i="1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érzéseinket</a:t>
            </a:r>
            <a:r>
              <a:rPr lang="en-US" sz="2600" i="1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i="1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illúzióinkat</a:t>
            </a:r>
            <a:r>
              <a:rPr lang="en-US" sz="2600" i="1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Amikor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van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bátorságunk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ezekre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adott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dolgokra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teljességgel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odafigyelni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megérteni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beismerni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lassan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átalakulhatnak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i="1" dirty="0" err="1" smtClean="0">
                <a:solidFill>
                  <a:srgbClr val="000000"/>
                </a:solidFill>
                <a:latin typeface="Perpetua"/>
              </a:rPr>
              <a:t>egyedüllétté</a:t>
            </a:r>
            <a:r>
              <a:rPr lang="en-US" sz="2600" i="1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vendégszeretetté</a:t>
            </a:r>
            <a:r>
              <a:rPr lang="en-US" sz="2600" i="1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i="1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imává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696464"/>
                </a:solidFill>
                <a:latin typeface="Franklin Gothic Book"/>
              </a:rPr>
              <a:t>Kéznyújtás</a:t>
            </a:r>
            <a:endParaRPr/>
          </a:p>
        </p:txBody>
      </p:sp>
      <p:pic>
        <p:nvPicPr>
          <p:cNvPr id="129" name="Content Placeholder 3"/>
          <p:cNvPicPr/>
          <p:nvPr/>
        </p:nvPicPr>
        <p:blipFill>
          <a:blip r:embed="rId2"/>
          <a:stretch>
            <a:fillRect/>
          </a:stretch>
        </p:blipFill>
        <p:spPr>
          <a:xfrm>
            <a:off x="1326960" y="1447920"/>
            <a:ext cx="6946200" cy="4571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r>
              <a:rPr lang="en-US" sz="4000" b="1" dirty="0">
                <a:solidFill>
                  <a:srgbClr val="696464"/>
                </a:solidFill>
                <a:latin typeface="Franklin Gothic Book"/>
              </a:rPr>
              <a:t>A </a:t>
            </a:r>
            <a:r>
              <a:rPr lang="en-US" sz="4000" b="1" dirty="0" err="1" smtClean="0">
                <a:solidFill>
                  <a:srgbClr val="696464"/>
                </a:solidFill>
                <a:latin typeface="Franklin Gothic Book"/>
              </a:rPr>
              <a:t>halhatatlanság</a:t>
            </a:r>
            <a:r>
              <a:rPr lang="en-US" sz="4000" b="1" dirty="0" smtClean="0">
                <a:solidFill>
                  <a:srgbClr val="696464"/>
                </a:solidFill>
                <a:latin typeface="Franklin Gothic Book"/>
              </a:rPr>
              <a:t> </a:t>
            </a:r>
            <a:r>
              <a:rPr lang="en-US" sz="4000" b="1" dirty="0" err="1">
                <a:solidFill>
                  <a:srgbClr val="696464"/>
                </a:solidFill>
                <a:latin typeface="Franklin Gothic Book"/>
              </a:rPr>
              <a:t>illúziója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87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Egyre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hajtogatjuk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magunknak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másoknak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hogy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élünk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örökké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nemsokára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meghalunk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mindennapi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cselekedeteink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gondolataink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fontosnak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tartott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dolgaink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folyamatosan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mutatják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nekünk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milyen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nehéz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is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teljesen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elfogadnunk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saját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kijelentéseink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valóságát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696464"/>
                </a:solidFill>
                <a:latin typeface="Franklin Gothic Book"/>
              </a:rPr>
              <a:t>A </a:t>
            </a:r>
            <a:r>
              <a:rPr lang="en-US" sz="4000" b="1" dirty="0" err="1" smtClean="0">
                <a:solidFill>
                  <a:srgbClr val="696464"/>
                </a:solidFill>
                <a:latin typeface="Franklin Gothic Book"/>
              </a:rPr>
              <a:t>halhatatlanság</a:t>
            </a:r>
            <a:r>
              <a:rPr lang="en-US" sz="4000" b="1" dirty="0" smtClean="0">
                <a:solidFill>
                  <a:srgbClr val="696464"/>
                </a:solidFill>
                <a:latin typeface="Franklin Gothic Book"/>
              </a:rPr>
              <a:t> </a:t>
            </a:r>
            <a:r>
              <a:rPr lang="en-US" sz="4000" b="1" dirty="0" err="1">
                <a:solidFill>
                  <a:srgbClr val="696464"/>
                </a:solidFill>
                <a:latin typeface="Franklin Gothic Book"/>
              </a:rPr>
              <a:t>illúziója</a:t>
            </a:r>
            <a:endParaRPr dirty="0"/>
          </a:p>
        </p:txBody>
      </p:sp>
      <p:sp>
        <p:nvSpPr>
          <p:cNvPr id="89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Magunkat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világunkat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örökérvényűnek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tartjuk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Bántó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szó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⇨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szomorúság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magányosság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Visszautasító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gesztus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⇨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önsajnálat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Kudarc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⇨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depresszió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Örök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értéket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tulajdonítunk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birtokunkban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levő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dolgoknak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kellő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távolság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hiánya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kizárja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humort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Túl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tudunk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-e 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látni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saját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korlátozott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létezésünkön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?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r>
              <a:rPr lang="en-US" sz="4000" b="1">
                <a:solidFill>
                  <a:srgbClr val="696464"/>
                </a:solidFill>
                <a:latin typeface="Franklin Gothic Book"/>
              </a:rPr>
              <a:t>Érzelgősség és erőszak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illúzió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két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leglátványosabb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tünete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Érzelgősség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gyakran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jelenik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meg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ott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ahol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bensőséges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kapcsolatok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„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ólomsúlyúvá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”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válnak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Amikor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a halhatatlanság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elvárás</a:t>
            </a:r>
            <a:r>
              <a:rPr lang="hu-HU" sz="2600" dirty="0" err="1" smtClean="0">
                <a:solidFill>
                  <a:srgbClr val="000000"/>
                </a:solidFill>
                <a:latin typeface="Perpetua"/>
              </a:rPr>
              <a:t>ával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terheljük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meg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embertársainkat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elválás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annak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veszélye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heves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érzelmeket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szabadíthat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fel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Amikor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vagyunk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képesek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emberi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együttlét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határain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túlra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tekinteni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életünket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Istenben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minden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meghittség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forrásában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megszilárdítani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nehéz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megszabadulnun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k 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a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halhatatlanság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illúziójától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együtt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lenni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egymással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érzelgősség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nélkül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en-US" sz="4000">
                <a:solidFill>
                  <a:srgbClr val="696464"/>
                </a:solidFill>
                <a:latin typeface="Franklin Gothic Book"/>
              </a:rPr>
              <a:t>Érzelgősség és erőszak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Emberi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kapcsolataink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könnyen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erőszak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pusztítás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áldozataivá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válhatnak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ha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saját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életünket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másokét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ajándékként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hanem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megvédendő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meghódítandó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tulajdonként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kezeljük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csók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harapás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simogatás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verés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meghallgatás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kihallgatás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kedves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gyanakvó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tekintet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696464"/>
                </a:solidFill>
                <a:latin typeface="Franklin Gothic Book"/>
              </a:rPr>
              <a:t>Érzelgősség és erőszak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Amikor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beteljesületlen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vágyaink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hatására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olyat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követelünk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embertársainktól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amit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adhatnak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meg,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bálványt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csinálunk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belőlük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magunkból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pedig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ördögöket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adósok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börtönébe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zárjuk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egymást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Azáltal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hogy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emberinél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többet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kérünk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hajlamosak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vagyunk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emberinél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alsóbb</a:t>
            </a:r>
            <a:r>
              <a:rPr lang="hu-HU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rendűként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viselkedni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Amikor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abból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tévképzetből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cselekszünk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hogy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világ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saját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tulajdonunk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soha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senki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el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veheti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tőlünk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veszélyt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jelentünk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egymás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számára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lehetetlenné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válnak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közeli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kapcsolatok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Elfogadni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halált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mint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emberi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végzetünket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a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halhatatlan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s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ág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illúzióját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elvetni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r>
              <a:rPr lang="en-US" sz="4000" b="1">
                <a:solidFill>
                  <a:srgbClr val="696464"/>
                </a:solidFill>
                <a:latin typeface="Franklin Gothic Book"/>
              </a:rPr>
              <a:t>Álmaink bálványimádása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illúziók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erősebbek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mint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amilyennek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gondoljuk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őket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Éjszakai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álmaink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nappali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álmodozásaink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egyre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csak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gyártják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halhatatlan</a:t>
            </a:r>
            <a:r>
              <a:rPr lang="hu-HU" sz="2600" dirty="0" err="1" smtClean="0">
                <a:solidFill>
                  <a:srgbClr val="000000"/>
                </a:solidFill>
                <a:latin typeface="Perpetua"/>
              </a:rPr>
              <a:t>ság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képe</a:t>
            </a:r>
            <a:r>
              <a:rPr lang="hu-HU" sz="2600" dirty="0" smtClean="0">
                <a:solidFill>
                  <a:srgbClr val="000000"/>
                </a:solidFill>
                <a:latin typeface="Perpetua"/>
              </a:rPr>
              <a:t>i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t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Kinyújthatom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-e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felé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a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kezemet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úgy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mint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felé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?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Kialakulhat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-e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szeretetteljes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kapcsolatunk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Vele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aki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mindenben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meghaladja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értelmünket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?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r>
              <a:rPr lang="en-US" sz="4000" b="1">
                <a:solidFill>
                  <a:srgbClr val="696464"/>
                </a:solidFill>
                <a:latin typeface="Franklin Gothic Book"/>
              </a:rPr>
              <a:t>Az ima paradoxonja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Meg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kell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tanulnunk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imádkozni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miközben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imát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csak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ajándékba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kaphatjuk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ima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„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kegyelem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”,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azaz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ajándéka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amelyre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csak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hálával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válaszolhatunk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>
                <a:solidFill>
                  <a:srgbClr val="000000"/>
                </a:solidFill>
                <a:latin typeface="Perpetua"/>
              </a:rPr>
              <a:t>Imában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való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egyesülés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Istennel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=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lélegzete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Az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ima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lélegzése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bennünk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amely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által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részévé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válunk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Isten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belső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életének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meghittségének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 (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szorongás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: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angustia</a:t>
            </a:r>
            <a:r>
              <a:rPr lang="en-US" sz="2600" i="1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keskenység</a:t>
            </a:r>
            <a:r>
              <a:rPr lang="en-US" sz="2600" i="1" dirty="0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i="1" dirty="0" err="1">
                <a:solidFill>
                  <a:srgbClr val="000000"/>
                </a:solidFill>
                <a:latin typeface="Perpetua"/>
              </a:rPr>
              <a:t>összeszorulás</a:t>
            </a:r>
            <a:r>
              <a:rPr lang="en-US" sz="2600" i="1" dirty="0">
                <a:solidFill>
                  <a:srgbClr val="000000"/>
                </a:solidFill>
                <a:latin typeface="Perpetua"/>
              </a:rPr>
              <a:t>)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dirty="0">
                <a:solidFill>
                  <a:srgbClr val="000000"/>
                </a:solidFill>
                <a:latin typeface="Perpetua"/>
              </a:rPr>
              <a:t>A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Szentlélek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elvette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szűkösségünket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Mindent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</a:rPr>
              <a:t>újjávarázsolt</a:t>
            </a:r>
            <a:r>
              <a:rPr lang="en-US" sz="26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Perpetua"/>
              </a:rPr>
              <a:t>számunkra</a:t>
            </a:r>
            <a:r>
              <a:rPr lang="en-US" sz="2600" dirty="0">
                <a:solidFill>
                  <a:srgbClr val="000000"/>
                </a:solidFill>
                <a:latin typeface="Perpetua"/>
              </a:rPr>
              <a:t>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1192</Words>
  <Application>Microsoft Office PowerPoint</Application>
  <PresentationFormat>Diavetítés a képernyőre (4:3 oldalarány)</PresentationFormat>
  <Paragraphs>152</Paragraphs>
  <Slides>24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24</vt:i4>
      </vt:variant>
    </vt:vector>
  </HeadingPairs>
  <TitlesOfParts>
    <vt:vector size="26" baseType="lpstr">
      <vt:lpstr>Office Theme</vt:lpstr>
      <vt:lpstr>Office Theme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szekacs</dc:creator>
  <cp:lastModifiedBy>szekacs</cp:lastModifiedBy>
  <cp:revision>5</cp:revision>
  <dcterms:modified xsi:type="dcterms:W3CDTF">2014-09-30T09:18:29Z</dcterms:modified>
</cp:coreProperties>
</file>